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8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16" r:id="rId14"/>
    <p:sldId id="325" r:id="rId15"/>
    <p:sldId id="339" r:id="rId16"/>
    <p:sldId id="326" r:id="rId17"/>
    <p:sldId id="341" r:id="rId18"/>
    <p:sldId id="340" r:id="rId19"/>
    <p:sldId id="355" r:id="rId20"/>
    <p:sldId id="342" r:id="rId21"/>
    <p:sldId id="327" r:id="rId22"/>
    <p:sldId id="343" r:id="rId23"/>
    <p:sldId id="356" r:id="rId24"/>
    <p:sldId id="357" r:id="rId25"/>
    <p:sldId id="344" r:id="rId26"/>
    <p:sldId id="358" r:id="rId27"/>
    <p:sldId id="317" r:id="rId28"/>
    <p:sldId id="328" r:id="rId29"/>
    <p:sldId id="329" r:id="rId30"/>
    <p:sldId id="330" r:id="rId31"/>
    <p:sldId id="345" r:id="rId32"/>
    <p:sldId id="346" r:id="rId33"/>
    <p:sldId id="331" r:id="rId34"/>
    <p:sldId id="321" r:id="rId35"/>
    <p:sldId id="332" r:id="rId36"/>
    <p:sldId id="347" r:id="rId37"/>
    <p:sldId id="351" r:id="rId38"/>
    <p:sldId id="333" r:id="rId39"/>
    <p:sldId id="349" r:id="rId40"/>
    <p:sldId id="348" r:id="rId41"/>
    <p:sldId id="352" r:id="rId42"/>
    <p:sldId id="334" r:id="rId43"/>
    <p:sldId id="350" r:id="rId44"/>
    <p:sldId id="353" r:id="rId45"/>
    <p:sldId id="354" r:id="rId46"/>
    <p:sldId id="312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1594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un_train-tag-loss_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1491806767398"/>
          <c:y val="5.030871255431054E-2"/>
          <c:w val="0.83193913598638003"/>
          <c:h val="0.79263627377014645"/>
        </c:manualLayout>
      </c:layout>
      <c:lineChart>
        <c:grouping val="standard"/>
        <c:varyColors val="0"/>
        <c:ser>
          <c:idx val="2"/>
          <c:order val="2"/>
          <c:tx>
            <c:strRef>
              <c:f>'run_train-tag-loss_1'!$C$1</c:f>
              <c:strCache>
                <c:ptCount val="1"/>
                <c:pt idx="0">
                  <c:v>训练集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'run_train-tag-loss_1'!$B$2:$B$10</c:f>
              <c:numCache>
                <c:formatCode>General</c:formatCode>
                <c:ptCount val="9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</c:numCache>
            </c:numRef>
          </c:cat>
          <c:val>
            <c:numRef>
              <c:f>'run_train-tag-loss_1'!$C$2:$C$10</c:f>
              <c:numCache>
                <c:formatCode>General</c:formatCode>
                <c:ptCount val="9"/>
                <c:pt idx="0">
                  <c:v>181.97125244140599</c:v>
                </c:pt>
                <c:pt idx="1">
                  <c:v>23.73823928833</c:v>
                </c:pt>
                <c:pt idx="2">
                  <c:v>10.6445007324218</c:v>
                </c:pt>
                <c:pt idx="3">
                  <c:v>5.51008701324462</c:v>
                </c:pt>
                <c:pt idx="4">
                  <c:v>4.9796252250671298</c:v>
                </c:pt>
                <c:pt idx="5">
                  <c:v>4.5651547908782897</c:v>
                </c:pt>
                <c:pt idx="6">
                  <c:v>3.7657082080840998</c:v>
                </c:pt>
                <c:pt idx="7">
                  <c:v>3.8921629190444902</c:v>
                </c:pt>
                <c:pt idx="8">
                  <c:v>3.3261864185333199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DB-4762-92D6-25FB2B04C9F3}"/>
            </c:ext>
          </c:extLst>
        </c:ser>
        <c:ser>
          <c:idx val="3"/>
          <c:order val="3"/>
          <c:tx>
            <c:strRef>
              <c:f>'run_train-tag-loss_1'!$D$1</c:f>
              <c:strCache>
                <c:ptCount val="1"/>
                <c:pt idx="0">
                  <c:v>测试集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'run_train-tag-loss_1'!$D$2:$D$10</c:f>
              <c:numCache>
                <c:formatCode>General</c:formatCode>
                <c:ptCount val="9"/>
                <c:pt idx="0">
                  <c:v>181.19094848632801</c:v>
                </c:pt>
                <c:pt idx="1">
                  <c:v>28.531558990478501</c:v>
                </c:pt>
                <c:pt idx="2">
                  <c:v>18.212572097778299</c:v>
                </c:pt>
                <c:pt idx="3">
                  <c:v>14.7027387619018</c:v>
                </c:pt>
                <c:pt idx="4">
                  <c:v>11.421073913574199</c:v>
                </c:pt>
                <c:pt idx="5">
                  <c:v>10.965431213378899</c:v>
                </c:pt>
                <c:pt idx="6">
                  <c:v>9.9654312133788991</c:v>
                </c:pt>
                <c:pt idx="7">
                  <c:v>10.965431213378899</c:v>
                </c:pt>
                <c:pt idx="8">
                  <c:v>9.9654312133788991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DB-4762-92D6-25FB2B04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265280"/>
        <c:axId val="654268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'run_train-tag-loss_1'!$A$1</c15:sqref>
                        </c15:formulaRef>
                      </c:ext>
                    </c:extLst>
                    <c:strCache>
                      <c:ptCount val="1"/>
                      <c:pt idx="0">
                        <c:v>Wall time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'run_train-tag-loss_1'!$A$2:$A$10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1571812598.95223</c:v>
                      </c:pt>
                      <c:pt idx="1">
                        <c:v>1571812649.4556201</c:v>
                      </c:pt>
                      <c:pt idx="2">
                        <c:v>1571812699.7825501</c:v>
                      </c:pt>
                      <c:pt idx="3">
                        <c:v>1571812750.2838299</c:v>
                      </c:pt>
                      <c:pt idx="4">
                        <c:v>1571812800.6676199</c:v>
                      </c:pt>
                      <c:pt idx="5">
                        <c:v>1571812851.0557201</c:v>
                      </c:pt>
                      <c:pt idx="6">
                        <c:v>1571812901.43889</c:v>
                      </c:pt>
                      <c:pt idx="7">
                        <c:v>1571812951.9272201</c:v>
                      </c:pt>
                      <c:pt idx="8">
                        <c:v>1571813004.00124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6DB-4762-92D6-25FB2B04C9F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'run_train-tag-loss_1'!$B$1</c15:sqref>
                        </c15:formulaRef>
                      </c:ext>
                    </c:extLst>
                    <c:strCache>
                      <c:ptCount val="1"/>
                      <c:pt idx="0">
                        <c:v>Step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6DB-4762-92D6-25FB2B04C9F3}"/>
                  </c:ext>
                </c:extLst>
              </c15:ser>
            </c15:filteredLineSeries>
          </c:ext>
        </c:extLst>
      </c:lineChart>
      <c:catAx>
        <c:axId val="6542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迭代次数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8232"/>
        <c:crosses val="autoZero"/>
        <c:auto val="1"/>
        <c:lblAlgn val="ctr"/>
        <c:lblOffset val="100"/>
        <c:noMultiLvlLbl val="0"/>
      </c:catAx>
      <c:valAx>
        <c:axId val="65426823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损失函数值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5280"/>
        <c:crosses val="autoZero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69912279208342187"/>
          <c:y val="9.4595504626636989E-2"/>
          <c:w val="0.21609384975526713"/>
          <c:h val="0.19231540717826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1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0.wmf"/><Relationship Id="rId4" Type="http://schemas.openxmlformats.org/officeDocument/2006/relationships/image" Target="../media/image22.jpeg"/><Relationship Id="rId9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9.jpe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8.wmf"/><Relationship Id="rId5" Type="http://schemas.openxmlformats.org/officeDocument/2006/relationships/image" Target="../media/image31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0.jpeg"/><Relationship Id="rId9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34.jpe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jpe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5.jpg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3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5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3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53" y="1347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395598"/>
            <a:ext cx="6573521" cy="1298414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6080" y="2944358"/>
            <a:ext cx="4677643" cy="35082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69186"/>
            <a:ext cx="3531282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874058"/>
            <a:ext cx="3531282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指标：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视觉检测工序时间小于</a:t>
            </a:r>
            <a:r>
              <a:rPr lang="en-US" altLang="zh-CN" dirty="0">
                <a:latin typeface="+mn-ea"/>
              </a:rPr>
              <a:t>2s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缺陷检出率</a:t>
            </a:r>
            <a:r>
              <a:rPr lang="en-US" altLang="zh-CN" dirty="0">
                <a:latin typeface="+mn-ea"/>
              </a:rPr>
              <a:t>99.5%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缺陷误检率</a:t>
            </a:r>
            <a:r>
              <a:rPr lang="en-US" altLang="zh-CN" dirty="0">
                <a:latin typeface="+mn-ea"/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0458C48-3C5D-41C3-ACAC-80AA924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" y="2182458"/>
            <a:ext cx="8736965" cy="3724259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99EC6A3F-D505-4B0F-8274-C93E75D7D5C9}"/>
              </a:ext>
            </a:extLst>
          </p:cNvPr>
          <p:cNvCxnSpPr>
            <a:cxnSpLocks/>
          </p:cNvCxnSpPr>
          <p:nvPr/>
        </p:nvCxnSpPr>
        <p:spPr>
          <a:xfrm>
            <a:off x="540774" y="2084439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BD5D5F7-B88E-43E5-926F-F9C90E6DDDC9}"/>
              </a:ext>
            </a:extLst>
          </p:cNvPr>
          <p:cNvCxnSpPr>
            <a:cxnSpLocks/>
          </p:cNvCxnSpPr>
          <p:nvPr/>
        </p:nvCxnSpPr>
        <p:spPr>
          <a:xfrm>
            <a:off x="3057832" y="2074458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33BE6A5-E5A1-499A-8F0D-A3CF86A2E058}"/>
              </a:ext>
            </a:extLst>
          </p:cNvPr>
          <p:cNvCxnSpPr/>
          <p:nvPr/>
        </p:nvCxnSpPr>
        <p:spPr>
          <a:xfrm>
            <a:off x="540774" y="2182458"/>
            <a:ext cx="251705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9AA85BD-743E-4EC3-9E8A-BA30898493CA}"/>
              </a:ext>
            </a:extLst>
          </p:cNvPr>
          <p:cNvSpPr txBox="1"/>
          <p:nvPr/>
        </p:nvSpPr>
        <p:spPr>
          <a:xfrm>
            <a:off x="899056" y="18228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生产线数据采集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3D8AB50-623C-48D1-95F2-CA8285D1E7D5}"/>
              </a:ext>
            </a:extLst>
          </p:cNvPr>
          <p:cNvCxnSpPr>
            <a:cxnSpLocks/>
          </p:cNvCxnSpPr>
          <p:nvPr/>
        </p:nvCxnSpPr>
        <p:spPr>
          <a:xfrm>
            <a:off x="5696809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CDCC7AE-FD49-4CCE-BF65-7FEB22330DDC}"/>
              </a:ext>
            </a:extLst>
          </p:cNvPr>
          <p:cNvCxnSpPr>
            <a:cxnSpLocks/>
          </p:cNvCxnSpPr>
          <p:nvPr/>
        </p:nvCxnSpPr>
        <p:spPr>
          <a:xfrm>
            <a:off x="3057831" y="2179205"/>
            <a:ext cx="263897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FEE85AE-921C-4A45-8CC4-E5DEC87DA8D6}"/>
              </a:ext>
            </a:extLst>
          </p:cNvPr>
          <p:cNvSpPr txBox="1"/>
          <p:nvPr/>
        </p:nvSpPr>
        <p:spPr>
          <a:xfrm>
            <a:off x="3823321" y="1822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视觉检测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55DBBF3-7D0A-47EB-B856-0117DBE93CB3}"/>
              </a:ext>
            </a:extLst>
          </p:cNvPr>
          <p:cNvCxnSpPr>
            <a:cxnSpLocks/>
          </p:cNvCxnSpPr>
          <p:nvPr/>
        </p:nvCxnSpPr>
        <p:spPr>
          <a:xfrm>
            <a:off x="8491971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236E4643-F810-4005-996C-F1B2EE37E954}"/>
              </a:ext>
            </a:extLst>
          </p:cNvPr>
          <p:cNvCxnSpPr>
            <a:cxnSpLocks/>
          </p:cNvCxnSpPr>
          <p:nvPr/>
        </p:nvCxnSpPr>
        <p:spPr>
          <a:xfrm>
            <a:off x="5699760" y="2179205"/>
            <a:ext cx="279221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85F54E3-B63E-4FB0-ACC2-36A5947164B1}"/>
              </a:ext>
            </a:extLst>
          </p:cNvPr>
          <p:cNvSpPr txBox="1"/>
          <p:nvPr/>
        </p:nvSpPr>
        <p:spPr>
          <a:xfrm>
            <a:off x="6541867" y="182287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远程监控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A21C3B-389D-4C80-9B15-A4F4AEC2EF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23428" r="11686" b="30635"/>
          <a:stretch/>
        </p:blipFill>
        <p:spPr>
          <a:xfrm>
            <a:off x="4572000" y="1826555"/>
            <a:ext cx="3342967" cy="41880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2502697"/>
            <a:ext cx="2160000" cy="1424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062"/>
            <a:ext cx="2160000" cy="142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834736"/>
            <a:ext cx="2160000" cy="14249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B7894-E04E-45F5-A4E4-C9A6FD2D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821134"/>
              </p:ext>
            </p:extLst>
          </p:nvPr>
        </p:nvGraphicFramePr>
        <p:xfrm>
          <a:off x="1626972" y="4395055"/>
          <a:ext cx="2619197" cy="2018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图像分割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二值化获取工件区域</a:t>
                      </a: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开运算消除突出的金属丝</a:t>
                      </a:r>
                      <a:endParaRPr lang="en-US" altLang="zh-CN" sz="160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1DBB353-A2A9-4060-B9D2-1EB90649240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2502697"/>
            <a:ext cx="2160000" cy="142494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A0C798D-5545-4F61-BBF6-6166B61C733E}"/>
              </a:ext>
            </a:extLst>
          </p:cNvPr>
          <p:cNvSpPr/>
          <p:nvPr/>
        </p:nvSpPr>
        <p:spPr>
          <a:xfrm>
            <a:off x="2519998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45641A7-49DC-407A-ABF0-27ECE3DBA13E}"/>
              </a:ext>
            </a:extLst>
          </p:cNvPr>
          <p:cNvSpPr/>
          <p:nvPr/>
        </p:nvSpPr>
        <p:spPr>
          <a:xfrm>
            <a:off x="5657147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8E128A3-D4C9-457C-ACAF-4A77DA76A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64972"/>
              </p:ext>
            </p:extLst>
          </p:nvPr>
        </p:nvGraphicFramePr>
        <p:xfrm>
          <a:off x="1998922" y="5046587"/>
          <a:ext cx="2019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7" imgW="2019240" imgH="571320" progId="Equation.DSMT4">
                  <p:embed/>
                </p:oleObj>
              </mc:Choice>
              <mc:Fallback>
                <p:oleObj name="Equation" r:id="rId7" imgW="20192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8922" y="5046587"/>
                        <a:ext cx="2019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上 16">
            <a:extLst>
              <a:ext uri="{FF2B5EF4-FFF2-40B4-BE49-F238E27FC236}">
                <a16:creationId xmlns:a16="http://schemas.microsoft.com/office/drawing/2014/main" id="{688E53F0-F0EC-44A8-BBA5-D9AB08883AC5}"/>
              </a:ext>
            </a:extLst>
          </p:cNvPr>
          <p:cNvSpPr/>
          <p:nvPr/>
        </p:nvSpPr>
        <p:spPr>
          <a:xfrm>
            <a:off x="2828570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559050"/>
            <a:ext cx="5704900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雾化器</a:t>
            </a:r>
            <a:r>
              <a:rPr lang="zh-CN" altLang="zh-CN" dirty="0"/>
              <a:t>固定在夹具的里面，夹具位置是固定且不会缺失的，可以通过定位夹具的位置来获得装配件的位置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3C70E5-6E14-4587-B1EE-A0A9E69D3B2D}"/>
              </a:ext>
            </a:extLst>
          </p:cNvPr>
          <p:cNvSpPr/>
          <p:nvPr/>
        </p:nvSpPr>
        <p:spPr>
          <a:xfrm>
            <a:off x="1471797" y="2569950"/>
            <a:ext cx="373948" cy="3739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2147F61-8940-4D61-BF4D-038C9FC3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32154"/>
              </p:ext>
            </p:extLst>
          </p:nvPr>
        </p:nvGraphicFramePr>
        <p:xfrm>
          <a:off x="2098320" y="5971205"/>
          <a:ext cx="146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8E128A3-D4C9-457C-ACAF-4A77DA76A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320" y="5971205"/>
                        <a:ext cx="146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59BBA02-D08D-490E-8847-A515A87D2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51277"/>
              </p:ext>
            </p:extLst>
          </p:nvPr>
        </p:nvGraphicFramePr>
        <p:xfrm>
          <a:off x="4800125" y="4395055"/>
          <a:ext cx="2619197" cy="1218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工件定位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轮廓查找获取工件的轮廓</a:t>
                      </a: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箭头: 上 23">
            <a:extLst>
              <a:ext uri="{FF2B5EF4-FFF2-40B4-BE49-F238E27FC236}">
                <a16:creationId xmlns:a16="http://schemas.microsoft.com/office/drawing/2014/main" id="{11210BDA-8FEA-4CCE-A9EB-603464973112}"/>
              </a:ext>
            </a:extLst>
          </p:cNvPr>
          <p:cNvSpPr/>
          <p:nvPr/>
        </p:nvSpPr>
        <p:spPr>
          <a:xfrm>
            <a:off x="6001723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3" y="2703547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1874879" y="2903365"/>
            <a:ext cx="2892490" cy="2587307"/>
            <a:chOff x="0" y="19776"/>
            <a:chExt cx="2116215" cy="1932555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1977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8961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64219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81678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088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13423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507DA8-9B2D-452D-B952-6799F0B33CFC}"/>
              </a:ext>
            </a:extLst>
          </p:cNvPr>
          <p:cNvSpPr txBox="1"/>
          <p:nvPr/>
        </p:nvSpPr>
        <p:spPr>
          <a:xfrm>
            <a:off x="359997" y="1559050"/>
            <a:ext cx="7971203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在工业检测中，对于不同的检测项目通常采用设置检测的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来进行检测。根据检测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缺陷的种类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，本文总共设置了八个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8EFFE8-679B-4333-A33B-48EFA0FEE1E5}"/>
              </a:ext>
            </a:extLst>
          </p:cNvPr>
          <p:cNvCxnSpPr/>
          <p:nvPr/>
        </p:nvCxnSpPr>
        <p:spPr>
          <a:xfrm flipH="1">
            <a:off x="4767369" y="4219102"/>
            <a:ext cx="154927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FF98CA-D826-46DB-89A2-23D01D505518}"/>
              </a:ext>
            </a:extLst>
          </p:cNvPr>
          <p:cNvCxnSpPr>
            <a:cxnSpLocks/>
          </p:cNvCxnSpPr>
          <p:nvPr/>
        </p:nvCxnSpPr>
        <p:spPr>
          <a:xfrm flipH="1">
            <a:off x="4368172" y="3770462"/>
            <a:ext cx="196393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FE588A-542D-4AAA-8D77-398A4C1830B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4142538" y="3130230"/>
            <a:ext cx="21741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4E055E-3D8A-4DF3-AE58-B80316C42CEA}"/>
              </a:ext>
            </a:extLst>
          </p:cNvPr>
          <p:cNvCxnSpPr>
            <a:cxnSpLocks/>
          </p:cNvCxnSpPr>
          <p:nvPr/>
        </p:nvCxnSpPr>
        <p:spPr>
          <a:xfrm flipH="1">
            <a:off x="4368172" y="4643491"/>
            <a:ext cx="194847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ED79037-FE2B-46B4-B420-84644FD0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2935005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金属丝长度检测</a:t>
            </a: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D6A180AC-9BD6-4D77-B5DB-F56F056D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3570437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金属丝位置检测</a:t>
            </a: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8F2B7BF6-58F1-4769-8C37-F8469CF5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4019077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棉芯缺失检测</a:t>
            </a: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03CB9638-BDDC-4C97-BAD5-B473BE4FE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4443466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金属片缺失检测</a:t>
            </a:r>
          </a:p>
        </p:txBody>
      </p: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EC1D4-57A7-4A56-BEE6-D4E28904F3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47375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50066D-8F84-47DA-AD3F-50573D4463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2482657"/>
            <a:ext cx="2160000" cy="14249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86C631-94BE-46C5-AF9B-609BC0F84E42}"/>
              </a:ext>
            </a:extLst>
          </p:cNvPr>
          <p:cNvSpPr txBox="1"/>
          <p:nvPr/>
        </p:nvSpPr>
        <p:spPr>
          <a:xfrm>
            <a:off x="359997" y="1503575"/>
            <a:ext cx="8308141" cy="78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装配件在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工位转换过程中可能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出现夹取失败或者在夹取过程中丢失的情况，导致在检测工位上没有装配件只有夹具。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B9685D-4018-4966-A103-01E8498898D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80" y="2481997"/>
            <a:ext cx="2160000" cy="1425600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9CB126F-4041-41F8-93CF-14CC7E49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61285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轮廓查找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轮廓查找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各轮廓的最小外包矩形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D4131A4-995C-4D7B-8B60-2EB88B557449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0DB5A3-2132-491A-9F25-786E7A0169C6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FE257DAF-593B-4A0A-9E27-2BAFD1FAFD22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F064992-A60D-4E9D-AB20-E51B7B1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58815"/>
              </p:ext>
            </p:extLst>
          </p:nvPr>
        </p:nvGraphicFramePr>
        <p:xfrm>
          <a:off x="4800124" y="4268564"/>
          <a:ext cx="2619197" cy="1214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矩形筛选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计算各个矩形的面积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设置面积阈值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若              ，删除该矩形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箭头: 上 27">
            <a:extLst>
              <a:ext uri="{FF2B5EF4-FFF2-40B4-BE49-F238E27FC236}">
                <a16:creationId xmlns:a16="http://schemas.microsoft.com/office/drawing/2014/main" id="{9E238BE4-849E-465F-8844-DC1C313F9CF2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E9634AC-B11E-499E-AEC2-EB9E70AA5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01234"/>
              </p:ext>
            </p:extLst>
          </p:nvPr>
        </p:nvGraphicFramePr>
        <p:xfrm>
          <a:off x="6832663" y="464559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63" y="464559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B663D2-34FD-4B32-A1A9-0E87AFB86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7661"/>
              </p:ext>
            </p:extLst>
          </p:nvPr>
        </p:nvGraphicFramePr>
        <p:xfrm>
          <a:off x="6199187" y="49519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Equation" r:id="rId8" imgW="228600" imgH="279360" progId="Equation.DSMT4">
                  <p:embed/>
                </p:oleObj>
              </mc:Choice>
              <mc:Fallback>
                <p:oleObj name="Equation" r:id="rId8" imgW="22860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E9634AC-B11E-499E-AEC2-EB9E70AA5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9187" y="49519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4C7DC3B-86E7-43ED-95D2-1BA29334F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95599"/>
              </p:ext>
            </p:extLst>
          </p:nvPr>
        </p:nvGraphicFramePr>
        <p:xfrm>
          <a:off x="5207653" y="5231322"/>
          <a:ext cx="596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10" imgW="596880" imgH="279360" progId="Equation.DSMT4">
                  <p:embed/>
                </p:oleObj>
              </mc:Choice>
              <mc:Fallback>
                <p:oleObj name="Equation" r:id="rId10" imgW="596880" imgH="27936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1B663D2-34FD-4B32-A1A9-0E87AFB86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653" y="5231322"/>
                        <a:ext cx="596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1B65AA0-9ABB-4797-BC56-726119CEA38D}"/>
              </a:ext>
            </a:extLst>
          </p:cNvPr>
          <p:cNvSpPr txBox="1"/>
          <p:nvPr/>
        </p:nvSpPr>
        <p:spPr>
          <a:xfrm>
            <a:off x="359997" y="5732596"/>
            <a:ext cx="8308141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进行筛选后，如果剩余矩形的个数为零，可以判定为工件缺失，反之。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0F0C34B-B501-4F7B-B60A-DA5BD2F1133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5" y="3125926"/>
            <a:ext cx="108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2F075BC5-85E8-4F50-821D-69D53A07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5" y="910978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有棉芯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E5AE23D-E45A-421B-BD77-9DE34414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5" y="605672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无棉芯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67C27B-6A54-4412-BFAA-3D9F97EFC2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3125926"/>
            <a:ext cx="1079500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961B07-6296-4C03-9CC0-370E7CB0F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4508512"/>
            <a:ext cx="2520000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CCBA6F-61E8-4A90-B083-1C906E1B51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1315490"/>
            <a:ext cx="2520000" cy="151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913CC3-2144-4309-8DB6-594568B1551F}"/>
              </a:ext>
            </a:extLst>
          </p:cNvPr>
          <p:cNvSpPr/>
          <p:nvPr/>
        </p:nvSpPr>
        <p:spPr>
          <a:xfrm>
            <a:off x="7540505" y="1999490"/>
            <a:ext cx="216000" cy="14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175C30-D065-42C1-9FE8-375FE7B294C0}"/>
              </a:ext>
            </a:extLst>
          </p:cNvPr>
          <p:cNvSpPr/>
          <p:nvPr/>
        </p:nvSpPr>
        <p:spPr>
          <a:xfrm>
            <a:off x="6274105" y="5192512"/>
            <a:ext cx="216000" cy="14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A34F9C-7103-42E5-A7B9-29104A784054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6316005" y="4025926"/>
            <a:ext cx="66100" cy="1166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64FB6E-8D85-4229-B65C-2883C8A04DAA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7648505" y="2143490"/>
            <a:ext cx="107750" cy="98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A72C24D-9B4E-44EE-8EB4-602E45A5C400}"/>
              </a:ext>
            </a:extLst>
          </p:cNvPr>
          <p:cNvSpPr/>
          <p:nvPr/>
        </p:nvSpPr>
        <p:spPr>
          <a:xfrm>
            <a:off x="537893" y="1488471"/>
            <a:ext cx="4764712" cy="3225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计算棉芯检测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中的白色像素数量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二值化，像素阈值为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大于</a:t>
            </a:r>
            <a:r>
              <a:rPr lang="en-US" altLang="zh-CN" dirty="0"/>
              <a:t>      </a:t>
            </a:r>
            <a:r>
              <a:rPr lang="zh-CN" altLang="en-US" dirty="0"/>
              <a:t>的像素值即为白色像素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计算白色像素的比例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白色像素数量为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棉芯检测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面积为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白色像素比例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/ 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1B61EB-2BD1-40F8-8F6F-10E646FE8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08664"/>
              </p:ext>
            </p:extLst>
          </p:nvPr>
        </p:nvGraphicFramePr>
        <p:xfrm>
          <a:off x="3164205" y="2083600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05" y="2083600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0D31B43A-CB6F-4CEF-A166-16A4C940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C709AE-F945-4FBB-87B0-46F191F61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05420"/>
              </p:ext>
            </p:extLst>
          </p:nvPr>
        </p:nvGraphicFramePr>
        <p:xfrm>
          <a:off x="1568671" y="2490245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9" imgW="228600" imgH="279360" progId="Equation.DSMT4">
                  <p:embed/>
                </p:oleObj>
              </mc:Choice>
              <mc:Fallback>
                <p:oleObj name="Equation" r:id="rId9" imgW="22860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71" y="2490245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28C1666-2711-4F26-90B1-A407B7A69556}"/>
              </a:ext>
            </a:extLst>
          </p:cNvPr>
          <p:cNvSpPr/>
          <p:nvPr/>
        </p:nvSpPr>
        <p:spPr>
          <a:xfrm>
            <a:off x="537892" y="5079846"/>
            <a:ext cx="4764711" cy="80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白色像素的占比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即为棉芯缺失，反之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zh-CN" altLang="en-US" sz="2000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3AF359A-6927-4E26-A6C3-5D52ACA7C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867079"/>
              </p:ext>
            </p:extLst>
          </p:nvPr>
        </p:nvGraphicFramePr>
        <p:xfrm>
          <a:off x="3704989" y="5128294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989" y="5128294"/>
                        <a:ext cx="220663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502538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538"/>
            <a:ext cx="2160000" cy="13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96" y="2502538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6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71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999B1A0-D69E-44B6-A5EA-DBBC72EEA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362187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图像预处理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二值化，提取金属卡爪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闭运算消除黑色孔洞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11CF7E2-449D-448B-86E7-4AF2BA1F60E6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E6DEA2-7066-4083-9AFE-9B8DCD5A9679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08FA5D9-8B24-45E5-9D4B-DF217DB6E5D3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282F52-1609-4E2A-849B-8ED21B50A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32368"/>
              </p:ext>
            </p:extLst>
          </p:nvPr>
        </p:nvGraphicFramePr>
        <p:xfrm>
          <a:off x="4800124" y="4268564"/>
          <a:ext cx="3899079" cy="180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9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模板匹配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归一化平方差模板匹配法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箭头: 上 17">
            <a:extLst>
              <a:ext uri="{FF2B5EF4-FFF2-40B4-BE49-F238E27FC236}">
                <a16:creationId xmlns:a16="http://schemas.microsoft.com/office/drawing/2014/main" id="{20FE2A0E-A8C2-47BC-ABE0-7958D2E6BBD6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33F7D8-E0F2-40F1-90E5-2E9A3A0F1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4116"/>
              </p:ext>
            </p:extLst>
          </p:nvPr>
        </p:nvGraphicFramePr>
        <p:xfrm>
          <a:off x="4990803" y="5025097"/>
          <a:ext cx="3708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8" imgW="3708360" imgH="977760" progId="Equation.DSMT4">
                  <p:embed/>
                </p:oleObj>
              </mc:Choice>
              <mc:Fallback>
                <p:oleObj name="Equation" r:id="rId8" imgW="3708360" imgH="9777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4C7DC3B-86E7-43ED-95D2-1BA29334F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0803" y="5025097"/>
                        <a:ext cx="3708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7C1B059A-BBDE-4E65-9386-3F6786A12A49}"/>
              </a:ext>
            </a:extLst>
          </p:cNvPr>
          <p:cNvSpPr/>
          <p:nvPr/>
        </p:nvSpPr>
        <p:spPr>
          <a:xfrm>
            <a:off x="1163020" y="2956590"/>
            <a:ext cx="373948" cy="3739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853949-BAAA-44C1-9FD7-3CFF0936795A}"/>
              </a:ext>
            </a:extLst>
          </p:cNvPr>
          <p:cNvSpPr txBox="1"/>
          <p:nvPr/>
        </p:nvSpPr>
        <p:spPr>
          <a:xfrm>
            <a:off x="359997" y="1503575"/>
            <a:ext cx="5776643" cy="78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金属卡爪是金属片的关键特征，通过对这一关键特征进行匹配，即可检测金属片是否存在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3E33880-0361-40D1-82BD-7E4907DEFAAE}"/>
              </a:ext>
            </a:extLst>
          </p:cNvPr>
          <p:cNvSpPr/>
          <p:nvPr/>
        </p:nvSpPr>
        <p:spPr>
          <a:xfrm>
            <a:off x="7418654" y="1540777"/>
            <a:ext cx="55181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FC1D72D-F12B-455C-AA77-1ADC4388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460" y="743086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2351366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3940450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2615631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4204715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C6A44B-7FAC-4A0D-9F3A-F82F511010D2}"/>
              </a:ext>
            </a:extLst>
          </p:cNvPr>
          <p:cNvSpPr/>
          <p:nvPr/>
        </p:nvSpPr>
        <p:spPr>
          <a:xfrm>
            <a:off x="359997" y="1522535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模板匹配结果对比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2858FF-C2EE-4024-8889-B306AE707C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2351366"/>
            <a:ext cx="2160000" cy="136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D2F850-AD4F-4D53-907B-72FC2FB88EB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3940450"/>
            <a:ext cx="2160000" cy="1368000"/>
          </a:xfrm>
          <a:prstGeom prst="rect">
            <a:avLst/>
          </a:prstGeom>
          <a:ln>
            <a:noFill/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93D8BD8-DD71-4F16-8F00-31824BF44191}"/>
              </a:ext>
            </a:extLst>
          </p:cNvPr>
          <p:cNvSpPr/>
          <p:nvPr/>
        </p:nvSpPr>
        <p:spPr>
          <a:xfrm>
            <a:off x="583189" y="2807739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22C9D7-AC51-4826-8CC2-E98D1FA90E7F}"/>
              </a:ext>
            </a:extLst>
          </p:cNvPr>
          <p:cNvSpPr/>
          <p:nvPr/>
        </p:nvSpPr>
        <p:spPr>
          <a:xfrm>
            <a:off x="583189" y="4396823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06D71A-12FE-4C03-9F5B-AEC76B99BDCA}"/>
              </a:ext>
            </a:extLst>
          </p:cNvPr>
          <p:cNvSpPr/>
          <p:nvPr/>
        </p:nvSpPr>
        <p:spPr>
          <a:xfrm>
            <a:off x="2559528" y="2005338"/>
            <a:ext cx="646331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CFD73-F0EC-46BF-A7A9-CDFC285E7D39}"/>
              </a:ext>
            </a:extLst>
          </p:cNvPr>
          <p:cNvSpPr/>
          <p:nvPr/>
        </p:nvSpPr>
        <p:spPr>
          <a:xfrm>
            <a:off x="4138542" y="17855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待匹配图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F206B0-7D46-42A4-83A2-B5CC28632963}"/>
              </a:ext>
            </a:extLst>
          </p:cNvPr>
          <p:cNvSpPr/>
          <p:nvPr/>
        </p:nvSpPr>
        <p:spPr>
          <a:xfrm>
            <a:off x="6799288" y="18389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8F34D-F6F8-4FF2-B007-305F42763D07}"/>
              </a:ext>
            </a:extLst>
          </p:cNvPr>
          <p:cNvSpPr txBox="1"/>
          <p:nvPr/>
        </p:nvSpPr>
        <p:spPr>
          <a:xfrm>
            <a:off x="359997" y="5529534"/>
            <a:ext cx="7971203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匹配结果中像素越黑代表越匹配。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原始模板匹配的结果区分度很小，本文模板匹配的结果区分度大。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1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装配检测系统方案设计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0" y="1159885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2" y="1156365"/>
            <a:ext cx="2160000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2623417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4513177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69" y="4864057"/>
            <a:ext cx="2160000" cy="118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3967369" y="2974297"/>
            <a:ext cx="2160000" cy="11880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5AA4D-BA4D-4B0E-8304-EFB074413013}"/>
              </a:ext>
            </a:extLst>
          </p:cNvPr>
          <p:cNvSpPr/>
          <p:nvPr/>
        </p:nvSpPr>
        <p:spPr>
          <a:xfrm>
            <a:off x="223283" y="2749872"/>
            <a:ext cx="3512208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图像预处理：</a:t>
            </a:r>
            <a:r>
              <a:rPr lang="zh-CN" altLang="en-US" dirty="0"/>
              <a:t>二值化、闭运算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图像垂直投影：统计每一列的白色像素个数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数值过滤：去除非金属部分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确定金属丝和卡爪的位置：两个数值区域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计算金属丝与卡爪的中心距离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365CAA3-06D9-4744-8D8B-8D1AAC4B8E5E}"/>
              </a:ext>
            </a:extLst>
          </p:cNvPr>
          <p:cNvSpPr/>
          <p:nvPr/>
        </p:nvSpPr>
        <p:spPr>
          <a:xfrm>
            <a:off x="6211655" y="1605455"/>
            <a:ext cx="50016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9B88EC-8BC7-4B43-B71B-E31DE19408C1}"/>
              </a:ext>
            </a:extLst>
          </p:cNvPr>
          <p:cNvSpPr txBox="1"/>
          <p:nvPr/>
        </p:nvSpPr>
        <p:spPr>
          <a:xfrm>
            <a:off x="223283" y="1454672"/>
            <a:ext cx="3667581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通过测量金属丝和金属卡爪的距离，若距离超出正常范围则金属丝位置异常，反之。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E93B254-6B46-4EE2-8818-C5FD88E06926}"/>
              </a:ext>
            </a:extLst>
          </p:cNvPr>
          <p:cNvSpPr/>
          <p:nvPr/>
        </p:nvSpPr>
        <p:spPr>
          <a:xfrm>
            <a:off x="7585788" y="2342545"/>
            <a:ext cx="288000" cy="2808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034D9714-6CAD-42B2-9D93-2A16C542689F}"/>
              </a:ext>
            </a:extLst>
          </p:cNvPr>
          <p:cNvSpPr/>
          <p:nvPr/>
        </p:nvSpPr>
        <p:spPr>
          <a:xfrm>
            <a:off x="6127369" y="5314057"/>
            <a:ext cx="287868" cy="2880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D960FAC-794F-4B52-8E88-76D41D12B4AF}"/>
              </a:ext>
            </a:extLst>
          </p:cNvPr>
          <p:cNvSpPr/>
          <p:nvPr/>
        </p:nvSpPr>
        <p:spPr>
          <a:xfrm>
            <a:off x="4903369" y="4162297"/>
            <a:ext cx="288000" cy="701761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3339"/>
              </p:ext>
            </p:extLst>
          </p:nvPr>
        </p:nvGraphicFramePr>
        <p:xfrm>
          <a:off x="1872000" y="2396662"/>
          <a:ext cx="5400000" cy="162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检测准确率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检测时间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74.34ms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319.50ms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86.83%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434564D-51BA-4896-9578-0F042668C211}"/>
              </a:ext>
            </a:extLst>
          </p:cNvPr>
          <p:cNvSpPr/>
          <p:nvPr/>
        </p:nvSpPr>
        <p:spPr>
          <a:xfrm>
            <a:off x="719998" y="4468167"/>
            <a:ext cx="7576257" cy="116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网络检测时间最短，而且检测准确率跟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这种很深的网络差不多。所以本文选择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 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卷积神经网络作为基础进行深度学习算法的设计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50AFA-959C-4160-B3CF-7683E9D42F01}"/>
              </a:ext>
            </a:extLst>
          </p:cNvPr>
          <p:cNvSpPr/>
          <p:nvPr/>
        </p:nvSpPr>
        <p:spPr>
          <a:xfrm>
            <a:off x="359996" y="1449573"/>
            <a:ext cx="5147563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几种经典网络的雾化器装配缺陷检测性能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MobileNets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D571593E-2586-4EE8-9CB7-813879AC2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4"/>
          <a:stretch>
            <a:fillRect/>
          </a:stretch>
        </p:blipFill>
        <p:spPr bwMode="auto">
          <a:xfrm>
            <a:off x="5454559" y="1382448"/>
            <a:ext cx="3240087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35D9EC12-1F64-4F31-AFFC-7AEC717B7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>
            <a:fillRect/>
          </a:stretch>
        </p:blipFill>
        <p:spPr bwMode="auto">
          <a:xfrm>
            <a:off x="5453762" y="3202119"/>
            <a:ext cx="3240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CD59317C-3039-4D54-A42F-CC3873C7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0"/>
          <a:stretch>
            <a:fillRect/>
          </a:stretch>
        </p:blipFill>
        <p:spPr bwMode="auto">
          <a:xfrm>
            <a:off x="5453762" y="5330817"/>
            <a:ext cx="32400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56C21C6F-0BC0-487B-A387-DA0A9BB762B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26145" y="2257160"/>
            <a:ext cx="695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=</a:t>
            </a:r>
            <a:endParaRPr lang="zh-CN" altLang="en-US" sz="8000" dirty="0"/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3C9C5D03-62BA-4E91-84C7-F653187A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350" y="4006842"/>
            <a:ext cx="6969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+</a:t>
            </a:r>
            <a:endParaRPr lang="zh-CN" altLang="en-US" sz="8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2F5C57C0-87D3-4547-9AD7-A1345FBA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97882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标准卷积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6E302E5-BC0B-4160-B6A6-AD61CC96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409165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深度卷积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69FF813-F2F2-4391-9F89-17E514D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5004854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逐点卷积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/>
              <p:nvPr/>
            </p:nvSpPr>
            <p:spPr>
              <a:xfrm>
                <a:off x="359996" y="1447796"/>
                <a:ext cx="4584339" cy="2642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MobileNets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是一个基于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深度可分离卷积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的模型，跟其它模型相比，在准确率相差不大的情况下它的计算量远远少于其它模型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，更符合工业检测的实时性要求。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如果使用</a:t>
                </a:r>
                <a14:m>
                  <m:oMath xmlns:m="http://schemas.openxmlformats.org/officeDocument/2006/math">
                    <m:r>
                      <a:rPr lang="zh-CN" altLang="zh-CN" sz="2000">
                        <a:latin typeface="+mn-ea"/>
                      </a:rPr>
                      <m:t> </m:t>
                    </m:r>
                    <m:r>
                      <a:rPr lang="en-US" altLang="zh-CN" sz="2000" i="1">
                        <a:latin typeface="+mn-ea"/>
                      </a:rPr>
                      <m:t>3×</m:t>
                    </m:r>
                    <m:r>
                      <a:rPr lang="en-US" altLang="zh-CN" sz="2000">
                        <a:latin typeface="+mn-ea"/>
                      </a:rPr>
                      <m:t>3 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的卷积核，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深度分离卷积的计数量约为标准卷积层计算量的九分之一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" y="1447796"/>
                <a:ext cx="4584339" cy="2642326"/>
              </a:xfrm>
              <a:prstGeom prst="rect">
                <a:avLst/>
              </a:prstGeom>
              <a:blipFill>
                <a:blip r:embed="rId6"/>
                <a:stretch>
                  <a:fillRect l="-1330" t="-691" r="-1463" b="-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8F6FC4-4CBE-4C1D-841A-0BC9DB1A4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97730"/>
              </p:ext>
            </p:extLst>
          </p:nvPr>
        </p:nvGraphicFramePr>
        <p:xfrm>
          <a:off x="364238" y="4429710"/>
          <a:ext cx="55197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7" imgW="5511600" imgH="622080" progId="Equation.DSMT4">
                  <p:embed/>
                </p:oleObj>
              </mc:Choice>
              <mc:Fallback>
                <p:oleObj name="Equation" r:id="rId7" imgW="5511600" imgH="622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38" y="4429710"/>
                        <a:ext cx="5519737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4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Siamese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33120B6-7952-4878-AF63-7A5EA6DAD543}"/>
              </a:ext>
            </a:extLst>
          </p:cNvPr>
          <p:cNvGrpSpPr/>
          <p:nvPr/>
        </p:nvGrpSpPr>
        <p:grpSpPr>
          <a:xfrm>
            <a:off x="4572000" y="2733040"/>
            <a:ext cx="4418292" cy="3458919"/>
            <a:chOff x="4269004" y="1889760"/>
            <a:chExt cx="4545412" cy="357314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EAA3CD0-D3E9-4A4E-9B35-41010FD2FA2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004" y="1889760"/>
              <a:ext cx="4545412" cy="357314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A79AAAB-6150-470A-855D-7BE0F77935C8}"/>
                </a:ext>
              </a:extLst>
            </p:cNvPr>
            <p:cNvSpPr/>
            <p:nvPr/>
          </p:nvSpPr>
          <p:spPr>
            <a:xfrm>
              <a:off x="4711730" y="4158734"/>
              <a:ext cx="11505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卷积神经网络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22AA86-161D-459D-A32D-925F72B36CDA}"/>
                </a:ext>
              </a:extLst>
            </p:cNvPr>
            <p:cNvSpPr/>
            <p:nvPr/>
          </p:nvSpPr>
          <p:spPr>
            <a:xfrm>
              <a:off x="7145665" y="4158734"/>
              <a:ext cx="11505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卷积神经网络</a:t>
              </a:r>
              <a:endParaRPr lang="zh-CN" altLang="en-US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C7C6B0C-09BA-425C-8F7B-F73BDD63D607}"/>
              </a:ext>
            </a:extLst>
          </p:cNvPr>
          <p:cNvSpPr/>
          <p:nvPr/>
        </p:nvSpPr>
        <p:spPr>
          <a:xfrm>
            <a:off x="359996" y="1542256"/>
            <a:ext cx="8119564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Siamese是一种用于检测相似性的神经网络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Siamese网络的原理是通过一个神经网络将输入映射到另一个空间，在那个空间计算两个输入之间的距离，如欧式距离。通过这个距离去比较两个输入的相近程度。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8E5EDFB-1BA2-402B-85BE-6A025B4CF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979967"/>
              </p:ext>
            </p:extLst>
          </p:nvPr>
        </p:nvGraphicFramePr>
        <p:xfrm>
          <a:off x="408099" y="3972282"/>
          <a:ext cx="3086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4" imgW="3098520" imgH="495000" progId="Equation.DSMT4">
                  <p:embed/>
                </p:oleObj>
              </mc:Choice>
              <mc:Fallback>
                <p:oleObj name="Equation" r:id="rId4" imgW="309852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99" y="3972282"/>
                        <a:ext cx="30861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62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网络结构设计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画布 264">
            <a:extLst>
              <a:ext uri="{FF2B5EF4-FFF2-40B4-BE49-F238E27FC236}">
                <a16:creationId xmlns:a16="http://schemas.microsoft.com/office/drawing/2014/main" id="{3F07A41A-D75E-4DF9-8B73-885A44D91CEF}"/>
              </a:ext>
            </a:extLst>
          </p:cNvPr>
          <p:cNvGrpSpPr/>
          <p:nvPr/>
        </p:nvGrpSpPr>
        <p:grpSpPr>
          <a:xfrm>
            <a:off x="437515" y="2003742"/>
            <a:ext cx="8066405" cy="1889112"/>
            <a:chOff x="0" y="0"/>
            <a:chExt cx="5403850" cy="1265555"/>
          </a:xfrm>
          <a:noFill/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8B486-C598-433C-BB76-5A09750663E7}"/>
                </a:ext>
              </a:extLst>
            </p:cNvPr>
            <p:cNvSpPr/>
            <p:nvPr/>
          </p:nvSpPr>
          <p:spPr>
            <a:xfrm>
              <a:off x="0" y="0"/>
              <a:ext cx="5403850" cy="1265555"/>
            </a:xfrm>
            <a:prstGeom prst="rect">
              <a:avLst/>
            </a:prstGeom>
            <a:grpFill/>
          </p:spPr>
        </p:sp>
        <p:sp>
          <p:nvSpPr>
            <p:cNvPr id="11" name="文本框 28">
              <a:extLst>
                <a:ext uri="{FF2B5EF4-FFF2-40B4-BE49-F238E27FC236}">
                  <a16:creationId xmlns:a16="http://schemas.microsoft.com/office/drawing/2014/main" id="{19752E20-CB54-47CB-B696-0E71D5235D34}"/>
                </a:ext>
              </a:extLst>
            </p:cNvPr>
            <p:cNvSpPr txBox="1"/>
            <p:nvPr/>
          </p:nvSpPr>
          <p:spPr>
            <a:xfrm>
              <a:off x="194332" y="128947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313">
              <a:extLst>
                <a:ext uri="{FF2B5EF4-FFF2-40B4-BE49-F238E27FC236}">
                  <a16:creationId xmlns:a16="http://schemas.microsoft.com/office/drawing/2014/main" id="{D6E3070F-26F5-4BE8-8F4A-5AC34B15E6F4}"/>
                </a:ext>
              </a:extLst>
            </p:cNvPr>
            <p:cNvSpPr txBox="1"/>
            <p:nvPr/>
          </p:nvSpPr>
          <p:spPr>
            <a:xfrm>
              <a:off x="1201774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317">
              <a:extLst>
                <a:ext uri="{FF2B5EF4-FFF2-40B4-BE49-F238E27FC236}">
                  <a16:creationId xmlns:a16="http://schemas.microsoft.com/office/drawing/2014/main" id="{AE964872-9FA3-4B46-AF33-6AEF15491376}"/>
                </a:ext>
              </a:extLst>
            </p:cNvPr>
            <p:cNvSpPr txBox="1"/>
            <p:nvPr/>
          </p:nvSpPr>
          <p:spPr>
            <a:xfrm>
              <a:off x="2397332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322">
              <a:extLst>
                <a:ext uri="{FF2B5EF4-FFF2-40B4-BE49-F238E27FC236}">
                  <a16:creationId xmlns:a16="http://schemas.microsoft.com/office/drawing/2014/main" id="{A98FECAF-8E05-4AA0-AF29-62D9F92FA975}"/>
                </a:ext>
              </a:extLst>
            </p:cNvPr>
            <p:cNvSpPr txBox="1"/>
            <p:nvPr/>
          </p:nvSpPr>
          <p:spPr>
            <a:xfrm>
              <a:off x="3670441" y="462828"/>
              <a:ext cx="792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分类网络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EF817F-5322-4A41-B1F1-7D20152DECFD}"/>
                </a:ext>
              </a:extLst>
            </p:cNvPr>
            <p:cNvCxnSpPr/>
            <p:nvPr/>
          </p:nvCxnSpPr>
          <p:spPr>
            <a:xfrm>
              <a:off x="842332" y="290947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5FBFF99-9DF8-485D-85B1-4844B23C16AD}"/>
                </a:ext>
              </a:extLst>
            </p:cNvPr>
            <p:cNvCxnSpPr/>
            <p:nvPr/>
          </p:nvCxnSpPr>
          <p:spPr>
            <a:xfrm>
              <a:off x="2105379" y="290955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43">
              <a:extLst>
                <a:ext uri="{FF2B5EF4-FFF2-40B4-BE49-F238E27FC236}">
                  <a16:creationId xmlns:a16="http://schemas.microsoft.com/office/drawing/2014/main" id="{725A8A90-FA46-4645-B41D-371E7CFB66A6}"/>
                </a:ext>
              </a:extLst>
            </p:cNvPr>
            <p:cNvSpPr txBox="1"/>
            <p:nvPr/>
          </p:nvSpPr>
          <p:spPr>
            <a:xfrm>
              <a:off x="194332" y="802716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344">
              <a:extLst>
                <a:ext uri="{FF2B5EF4-FFF2-40B4-BE49-F238E27FC236}">
                  <a16:creationId xmlns:a16="http://schemas.microsoft.com/office/drawing/2014/main" id="{9C13B559-6464-42BA-8A82-F414C1FA9515}"/>
                </a:ext>
              </a:extLst>
            </p:cNvPr>
            <p:cNvSpPr txBox="1"/>
            <p:nvPr/>
          </p:nvSpPr>
          <p:spPr>
            <a:xfrm>
              <a:off x="1201774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45">
              <a:extLst>
                <a:ext uri="{FF2B5EF4-FFF2-40B4-BE49-F238E27FC236}">
                  <a16:creationId xmlns:a16="http://schemas.microsoft.com/office/drawing/2014/main" id="{1F6B101A-708F-4BEF-99C7-4CAE7F2EF7FE}"/>
                </a:ext>
              </a:extLst>
            </p:cNvPr>
            <p:cNvSpPr txBox="1"/>
            <p:nvPr/>
          </p:nvSpPr>
          <p:spPr>
            <a:xfrm>
              <a:off x="2397332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EBA4B65-816B-453B-85C6-559EE410DC3A}"/>
                </a:ext>
              </a:extLst>
            </p:cNvPr>
            <p:cNvCxnSpPr/>
            <p:nvPr/>
          </p:nvCxnSpPr>
          <p:spPr>
            <a:xfrm>
              <a:off x="842332" y="964716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0BF4F3-689E-453D-BBEE-528709CB1749}"/>
                </a:ext>
              </a:extLst>
            </p:cNvPr>
            <p:cNvCxnSpPr/>
            <p:nvPr/>
          </p:nvCxnSpPr>
          <p:spPr>
            <a:xfrm>
              <a:off x="2105379" y="964724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8">
              <a:extLst>
                <a:ext uri="{FF2B5EF4-FFF2-40B4-BE49-F238E27FC236}">
                  <a16:creationId xmlns:a16="http://schemas.microsoft.com/office/drawing/2014/main" id="{BB99054A-0866-452B-A704-7111E8C36BCC}"/>
                </a:ext>
              </a:extLst>
            </p:cNvPr>
            <p:cNvSpPr txBox="1"/>
            <p:nvPr/>
          </p:nvSpPr>
          <p:spPr>
            <a:xfrm>
              <a:off x="4737240" y="462828"/>
              <a:ext cx="540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E23BF27-55C3-47EA-9A2D-D584E56A84A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300302" y="299628"/>
              <a:ext cx="370139" cy="32515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31F75A-D4EE-48A6-BC62-1623099EEA29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3300302" y="624780"/>
              <a:ext cx="370139" cy="35168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425705-EBD4-4554-8781-385EF0ED24CC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4462441" y="624780"/>
              <a:ext cx="274799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3CC820A-DC3D-4F47-BECB-77DA3BB150E5}"/>
              </a:ext>
            </a:extLst>
          </p:cNvPr>
          <p:cNvSpPr/>
          <p:nvPr/>
        </p:nvSpPr>
        <p:spPr>
          <a:xfrm>
            <a:off x="359996" y="1427642"/>
            <a:ext cx="4387740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融合了 </a:t>
            </a:r>
            <a:r>
              <a:rPr lang="en-US" altLang="zh-CN" sz="2000" kern="100" dirty="0" err="1">
                <a:latin typeface="Times New Roman" panose="02020603050405020304" pitchFamily="18" charset="0"/>
              </a:rPr>
              <a:t>MobileNets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7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  <p:grpSp>
        <p:nvGrpSpPr>
          <p:cNvPr id="33" name="画布 384">
            <a:extLst>
              <a:ext uri="{FF2B5EF4-FFF2-40B4-BE49-F238E27FC236}">
                <a16:creationId xmlns:a16="http://schemas.microsoft.com/office/drawing/2014/main" id="{3719058C-6055-4AC8-AE11-EFC8FBAFD454}"/>
              </a:ext>
            </a:extLst>
          </p:cNvPr>
          <p:cNvGrpSpPr/>
          <p:nvPr/>
        </p:nvGrpSpPr>
        <p:grpSpPr>
          <a:xfrm>
            <a:off x="3413760" y="843128"/>
            <a:ext cx="6532880" cy="5618480"/>
            <a:chOff x="0" y="0"/>
            <a:chExt cx="5183505" cy="4377690"/>
          </a:xfrm>
          <a:noFill/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19B1D1-3C57-48A8-AA6D-D084D53D5E02}"/>
                </a:ext>
              </a:extLst>
            </p:cNvPr>
            <p:cNvSpPr/>
            <p:nvPr/>
          </p:nvSpPr>
          <p:spPr>
            <a:xfrm>
              <a:off x="0" y="0"/>
              <a:ext cx="5183505" cy="4377690"/>
            </a:xfrm>
            <a:prstGeom prst="rect">
              <a:avLst/>
            </a:prstGeom>
            <a:grpFill/>
          </p:spPr>
        </p:sp>
        <p:sp>
          <p:nvSpPr>
            <p:cNvPr id="35" name="文本框 363">
              <a:extLst>
                <a:ext uri="{FF2B5EF4-FFF2-40B4-BE49-F238E27FC236}">
                  <a16:creationId xmlns:a16="http://schemas.microsoft.com/office/drawing/2014/main" id="{EC8EF76D-31C8-4F8B-835B-394C5DD9D158}"/>
                </a:ext>
              </a:extLst>
            </p:cNvPr>
            <p:cNvSpPr txBox="1"/>
            <p:nvPr/>
          </p:nvSpPr>
          <p:spPr>
            <a:xfrm>
              <a:off x="1767871" y="3738089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36" name="文本框 364">
              <a:extLst>
                <a:ext uri="{FF2B5EF4-FFF2-40B4-BE49-F238E27FC236}">
                  <a16:creationId xmlns:a16="http://schemas.microsoft.com/office/drawing/2014/main" id="{0C8FAD52-BE11-4D64-AA5B-B9A78A05B890}"/>
                </a:ext>
              </a:extLst>
            </p:cNvPr>
            <p:cNvSpPr txBox="1"/>
            <p:nvPr/>
          </p:nvSpPr>
          <p:spPr>
            <a:xfrm>
              <a:off x="2781957" y="3108622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37" name="流程图: 终止 36">
              <a:extLst>
                <a:ext uri="{FF2B5EF4-FFF2-40B4-BE49-F238E27FC236}">
                  <a16:creationId xmlns:a16="http://schemas.microsoft.com/office/drawing/2014/main" id="{1F590047-6EAD-4D7A-8912-B61ADD49872E}"/>
                </a:ext>
              </a:extLst>
            </p:cNvPr>
            <p:cNvSpPr/>
            <p:nvPr/>
          </p:nvSpPr>
          <p:spPr>
            <a:xfrm>
              <a:off x="1512311" y="75155"/>
              <a:ext cx="1079509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流程图: 数据 37">
              <a:extLst>
                <a:ext uri="{FF2B5EF4-FFF2-40B4-BE49-F238E27FC236}">
                  <a16:creationId xmlns:a16="http://schemas.microsoft.com/office/drawing/2014/main" id="{1B50DEF4-7CC3-4B8D-B1B5-4EAA2B1134D3}"/>
                </a:ext>
              </a:extLst>
            </p:cNvPr>
            <p:cNvSpPr/>
            <p:nvPr/>
          </p:nvSpPr>
          <p:spPr>
            <a:xfrm>
              <a:off x="1404330" y="1251086"/>
              <a:ext cx="1295808" cy="33806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批量样本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90894E-01B8-43ED-A540-2FAB2B57D09F}"/>
                </a:ext>
              </a:extLst>
            </p:cNvPr>
            <p:cNvSpPr/>
            <p:nvPr/>
          </p:nvSpPr>
          <p:spPr>
            <a:xfrm>
              <a:off x="3353811" y="2425778"/>
              <a:ext cx="108038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反向传播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222C4B97-6D1D-46A6-9656-573C50517DF2}"/>
                </a:ext>
              </a:extLst>
            </p:cNvPr>
            <p:cNvSpPr/>
            <p:nvPr/>
          </p:nvSpPr>
          <p:spPr>
            <a:xfrm>
              <a:off x="1403697" y="2940587"/>
              <a:ext cx="1296670" cy="896005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满足终止条件？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终止 40">
              <a:extLst>
                <a:ext uri="{FF2B5EF4-FFF2-40B4-BE49-F238E27FC236}">
                  <a16:creationId xmlns:a16="http://schemas.microsoft.com/office/drawing/2014/main" id="{3938D4F7-BF0A-4B84-B4B8-90E2FAD50726}"/>
                </a:ext>
              </a:extLst>
            </p:cNvPr>
            <p:cNvSpPr/>
            <p:nvPr/>
          </p:nvSpPr>
          <p:spPr>
            <a:xfrm>
              <a:off x="1511130" y="3972663"/>
              <a:ext cx="1080210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62C85B89-A7F3-4201-9CEB-0E036B59C9BE}"/>
                </a:ext>
              </a:extLst>
            </p:cNvPr>
            <p:cNvSpPr/>
            <p:nvPr/>
          </p:nvSpPr>
          <p:spPr>
            <a:xfrm>
              <a:off x="1440210" y="658631"/>
              <a:ext cx="122400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网络权重初始化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流程图: 过程 42">
              <a:extLst>
                <a:ext uri="{FF2B5EF4-FFF2-40B4-BE49-F238E27FC236}">
                  <a16:creationId xmlns:a16="http://schemas.microsoft.com/office/drawing/2014/main" id="{5BD584A9-7D56-4E31-A6F7-2F384AEE9C74}"/>
                </a:ext>
              </a:extLst>
            </p:cNvPr>
            <p:cNvSpPr/>
            <p:nvPr/>
          </p:nvSpPr>
          <p:spPr>
            <a:xfrm>
              <a:off x="1440210" y="1843541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前向传播计算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0DFEC832-CAF1-4903-B7FF-34680EE8E384}"/>
                </a:ext>
              </a:extLst>
            </p:cNvPr>
            <p:cNvSpPr/>
            <p:nvPr/>
          </p:nvSpPr>
          <p:spPr>
            <a:xfrm>
              <a:off x="1440210" y="2435996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计算损失函数值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流程图: 过程 44">
              <a:extLst>
                <a:ext uri="{FF2B5EF4-FFF2-40B4-BE49-F238E27FC236}">
                  <a16:creationId xmlns:a16="http://schemas.microsoft.com/office/drawing/2014/main" id="{836232FC-CDAA-42AC-9552-2AB435EC6D0F}"/>
                </a:ext>
              </a:extLst>
            </p:cNvPr>
            <p:cNvSpPr/>
            <p:nvPr/>
          </p:nvSpPr>
          <p:spPr>
            <a:xfrm>
              <a:off x="3353493" y="1387491"/>
              <a:ext cx="1080380" cy="560548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沿梯度下降的方向更新权重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6836861-18C9-41A1-A03B-49647DF3897F}"/>
                </a:ext>
              </a:extLst>
            </p:cNvPr>
            <p:cNvCxnSpPr>
              <a:stCxn id="37" idx="2"/>
              <a:endCxn id="42" idx="0"/>
            </p:cNvCxnSpPr>
            <p:nvPr/>
          </p:nvCxnSpPr>
          <p:spPr>
            <a:xfrm>
              <a:off x="2052066" y="435057"/>
              <a:ext cx="145" cy="2235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CAA426E-1D80-4A19-9A29-36565F16E90C}"/>
                </a:ext>
              </a:extLst>
            </p:cNvPr>
            <p:cNvCxnSpPr>
              <a:stCxn id="42" idx="2"/>
              <a:endCxn id="38" idx="1"/>
            </p:cNvCxnSpPr>
            <p:nvPr/>
          </p:nvCxnSpPr>
          <p:spPr>
            <a:xfrm>
              <a:off x="2052210" y="996690"/>
              <a:ext cx="24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E3E35C2-875C-4D8E-BA7B-50F02A294B9C}"/>
                </a:ext>
              </a:extLst>
            </p:cNvPr>
            <p:cNvCxnSpPr>
              <a:stCxn id="38" idx="4"/>
              <a:endCxn id="43" idx="0"/>
            </p:cNvCxnSpPr>
            <p:nvPr/>
          </p:nvCxnSpPr>
          <p:spPr>
            <a:xfrm flipH="1">
              <a:off x="2052155" y="1589145"/>
              <a:ext cx="79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D2C18F6-78B8-48C7-8F4A-E238C8DAEEFE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2052155" y="2181600"/>
              <a:ext cx="0" cy="2543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73BDF74-AB0B-48F0-88B4-1C4B5D0E07CE}"/>
                </a:ext>
              </a:extLst>
            </p:cNvPr>
            <p:cNvCxnSpPr>
              <a:stCxn id="44" idx="2"/>
              <a:endCxn id="40" idx="0"/>
            </p:cNvCxnSpPr>
            <p:nvPr/>
          </p:nvCxnSpPr>
          <p:spPr>
            <a:xfrm flipH="1">
              <a:off x="2052033" y="2774056"/>
              <a:ext cx="123" cy="16653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4E34A40-DDAC-467B-BC77-36B0772DB442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051235" y="3836592"/>
              <a:ext cx="798" cy="13607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70CDFAEA-347E-428D-9D75-0AA02F265130}"/>
                </a:ext>
              </a:extLst>
            </p:cNvPr>
            <p:cNvCxnSpPr>
              <a:stCxn id="40" idx="3"/>
              <a:endCxn id="39" idx="2"/>
            </p:cNvCxnSpPr>
            <p:nvPr/>
          </p:nvCxnSpPr>
          <p:spPr>
            <a:xfrm flipV="1">
              <a:off x="2700368" y="2763838"/>
              <a:ext cx="1193633" cy="624752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1612B2D-9770-422A-84CB-A990ED3EB375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flipH="1" flipV="1">
              <a:off x="3893684" y="1948038"/>
              <a:ext cx="318" cy="47774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7DF296-C753-402B-8C51-C243A21DDBC6}"/>
                </a:ext>
              </a:extLst>
            </p:cNvPr>
            <p:cNvCxnSpPr>
              <a:stCxn id="45" idx="0"/>
            </p:cNvCxnSpPr>
            <p:nvPr/>
          </p:nvCxnSpPr>
          <p:spPr>
            <a:xfrm rot="16200000" flipV="1">
              <a:off x="2822229" y="316035"/>
              <a:ext cx="304512" cy="1838399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897EF567-7A93-4ACF-A163-422B3721569B}"/>
              </a:ext>
            </a:extLst>
          </p:cNvPr>
          <p:cNvSpPr/>
          <p:nvPr/>
        </p:nvSpPr>
        <p:spPr>
          <a:xfrm>
            <a:off x="298955" y="1804492"/>
            <a:ext cx="4572000" cy="31733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（1）训练Siamese网络。每次从图片数据集中随机抽取多组两个图像样本输入网络，计算出输入样本的特征值，计算Contrastive 损失函数使用Adam优化算法更新网络参数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）训练分类网络。把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网络的输入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固定为正常类别样本，输入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为图像数据集中的随机样本，固定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网络参数，输入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的类别作为分类的标签，使用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优化算法训练分类网络。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837F703-B056-4439-B16C-C65CF1732D98}"/>
              </a:ext>
            </a:extLst>
          </p:cNvPr>
          <p:cNvSpPr/>
          <p:nvPr/>
        </p:nvSpPr>
        <p:spPr>
          <a:xfrm>
            <a:off x="359996" y="5051738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训练结果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4399813-FBFF-4293-8DD3-0AC0C035B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109412"/>
              </p:ext>
            </p:extLst>
          </p:nvPr>
        </p:nvGraphicFramePr>
        <p:xfrm>
          <a:off x="1320956" y="2825827"/>
          <a:ext cx="5902960" cy="349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BDC87F7-B961-41C1-BAAD-F689B5B8F329}"/>
              </a:ext>
            </a:extLst>
          </p:cNvPr>
          <p:cNvSpPr/>
          <p:nvPr/>
        </p:nvSpPr>
        <p:spPr>
          <a:xfrm>
            <a:off x="359995" y="1484802"/>
            <a:ext cx="793626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损失函数值在不断的减小。损失函数值最终也稳定在一个较小的值，证明了模型可以收敛。训练集和测试集的损失函数值是一起下降的，而且最终收敛的损失函数相差不大，证明模型没有出现过拟合的情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1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778EAC-B543-4100-AA20-4DC5CEB69B68}"/>
              </a:ext>
            </a:extLst>
          </p:cNvPr>
          <p:cNvSpPr/>
          <p:nvPr/>
        </p:nvSpPr>
        <p:spPr>
          <a:xfrm>
            <a:off x="359996" y="3732941"/>
            <a:ext cx="7940110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采集生产线的数据并保存到数据库中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浏览器作为客户端通过网络连接到远程监控系统的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服务器解析请求并把需要处理的事务转给应用程序服务器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应用程序服务器通过与数据库进行交互完业务逻辑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画布 67">
            <a:extLst>
              <a:ext uri="{FF2B5EF4-FFF2-40B4-BE49-F238E27FC236}">
                <a16:creationId xmlns:a16="http://schemas.microsoft.com/office/drawing/2014/main" id="{F5528FC0-3CA6-467A-AEBA-0883A66D8532}"/>
              </a:ext>
            </a:extLst>
          </p:cNvPr>
          <p:cNvGrpSpPr>
            <a:grpSpLocks noChangeAspect="1"/>
          </p:cNvGrpSpPr>
          <p:nvPr/>
        </p:nvGrpSpPr>
        <p:grpSpPr>
          <a:xfrm>
            <a:off x="828710" y="1483480"/>
            <a:ext cx="7590180" cy="2113109"/>
            <a:chOff x="0" y="0"/>
            <a:chExt cx="5382895" cy="1498600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36B21-2523-4AB7-9D63-729031D69F7E}"/>
                </a:ext>
              </a:extLst>
            </p:cNvPr>
            <p:cNvSpPr/>
            <p:nvPr/>
          </p:nvSpPr>
          <p:spPr>
            <a:xfrm>
              <a:off x="0" y="0"/>
              <a:ext cx="5382895" cy="1498600"/>
            </a:xfrm>
            <a:prstGeom prst="rect">
              <a:avLst/>
            </a:prstGeom>
            <a:grpFill/>
          </p:spPr>
        </p:sp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92AC6705-9761-45A7-9822-99AB62205BEE}"/>
                </a:ext>
              </a:extLst>
            </p:cNvPr>
            <p:cNvSpPr txBox="1"/>
            <p:nvPr/>
          </p:nvSpPr>
          <p:spPr>
            <a:xfrm>
              <a:off x="987376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0" name="文本框 40">
              <a:extLst>
                <a:ext uri="{FF2B5EF4-FFF2-40B4-BE49-F238E27FC236}">
                  <a16:creationId xmlns:a16="http://schemas.microsoft.com/office/drawing/2014/main" id="{EE50DC78-E623-42D5-A199-CEAFD4CE8019}"/>
                </a:ext>
              </a:extLst>
            </p:cNvPr>
            <p:cNvSpPr txBox="1"/>
            <p:nvPr/>
          </p:nvSpPr>
          <p:spPr>
            <a:xfrm>
              <a:off x="2174812" y="105401"/>
              <a:ext cx="936371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箭头: 左右 20">
              <a:extLst>
                <a:ext uri="{FF2B5EF4-FFF2-40B4-BE49-F238E27FC236}">
                  <a16:creationId xmlns:a16="http://schemas.microsoft.com/office/drawing/2014/main" id="{92BC55B4-ADE1-42F4-8391-F7F606CFB1E6}"/>
                </a:ext>
              </a:extLst>
            </p:cNvPr>
            <p:cNvSpPr/>
            <p:nvPr/>
          </p:nvSpPr>
          <p:spPr>
            <a:xfrm>
              <a:off x="1781835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150">
              <a:extLst>
                <a:ext uri="{FF2B5EF4-FFF2-40B4-BE49-F238E27FC236}">
                  <a16:creationId xmlns:a16="http://schemas.microsoft.com/office/drawing/2014/main" id="{A19D252E-51D4-41D2-B17E-0255C8A3ACE5}"/>
                </a:ext>
              </a:extLst>
            </p:cNvPr>
            <p:cNvSpPr txBox="1"/>
            <p:nvPr/>
          </p:nvSpPr>
          <p:spPr>
            <a:xfrm>
              <a:off x="3506341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F211F904-F93B-4B28-999C-51DD6D40A504}"/>
                </a:ext>
              </a:extLst>
            </p:cNvPr>
            <p:cNvSpPr/>
            <p:nvPr/>
          </p:nvSpPr>
          <p:spPr>
            <a:xfrm>
              <a:off x="3116188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箭头: 上下 23">
              <a:extLst>
                <a:ext uri="{FF2B5EF4-FFF2-40B4-BE49-F238E27FC236}">
                  <a16:creationId xmlns:a16="http://schemas.microsoft.com/office/drawing/2014/main" id="{11B77E06-9C2A-408A-BE13-A7A333841A0B}"/>
                </a:ext>
              </a:extLst>
            </p:cNvPr>
            <p:cNvSpPr/>
            <p:nvPr/>
          </p:nvSpPr>
          <p:spPr>
            <a:xfrm>
              <a:off x="1310602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文本框 239">
              <a:extLst>
                <a:ext uri="{FF2B5EF4-FFF2-40B4-BE49-F238E27FC236}">
                  <a16:creationId xmlns:a16="http://schemas.microsoft.com/office/drawing/2014/main" id="{D909DE91-362C-4E8A-9FCB-0AA63840751B}"/>
                </a:ext>
              </a:extLst>
            </p:cNvPr>
            <p:cNvSpPr txBox="1"/>
            <p:nvPr/>
          </p:nvSpPr>
          <p:spPr>
            <a:xfrm>
              <a:off x="999067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2E4FE768-F248-4C8F-AAA4-A10C0B2FD6D5}"/>
                </a:ext>
              </a:extLst>
            </p:cNvPr>
            <p:cNvSpPr/>
            <p:nvPr/>
          </p:nvSpPr>
          <p:spPr>
            <a:xfrm>
              <a:off x="3828371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文本框 241">
              <a:extLst>
                <a:ext uri="{FF2B5EF4-FFF2-40B4-BE49-F238E27FC236}">
                  <a16:creationId xmlns:a16="http://schemas.microsoft.com/office/drawing/2014/main" id="{124B3F67-A61F-4EA6-AF93-33C6D1C40719}"/>
                </a:ext>
              </a:extLst>
            </p:cNvPr>
            <p:cNvSpPr txBox="1"/>
            <p:nvPr/>
          </p:nvSpPr>
          <p:spPr>
            <a:xfrm>
              <a:off x="3517489" y="886406"/>
              <a:ext cx="792000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工控机</a:t>
              </a:r>
            </a:p>
          </p:txBody>
        </p:sp>
        <p:sp>
          <p:nvSpPr>
            <p:cNvPr id="28" name="文本框 438">
              <a:extLst>
                <a:ext uri="{FF2B5EF4-FFF2-40B4-BE49-F238E27FC236}">
                  <a16:creationId xmlns:a16="http://schemas.microsoft.com/office/drawing/2014/main" id="{DE92383D-803D-40D0-867A-7AE71B99D126}"/>
                </a:ext>
              </a:extLst>
            </p:cNvPr>
            <p:cNvSpPr txBox="1"/>
            <p:nvPr/>
          </p:nvSpPr>
          <p:spPr>
            <a:xfrm>
              <a:off x="2335879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PLC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箭头: 左右 28">
              <a:extLst>
                <a:ext uri="{FF2B5EF4-FFF2-40B4-BE49-F238E27FC236}">
                  <a16:creationId xmlns:a16="http://schemas.microsoft.com/office/drawing/2014/main" id="{225857A0-E794-4011-9855-0F8A707556F8}"/>
                </a:ext>
              </a:extLst>
            </p:cNvPr>
            <p:cNvSpPr/>
            <p:nvPr/>
          </p:nvSpPr>
          <p:spPr>
            <a:xfrm>
              <a:off x="3116188" y="1065116"/>
              <a:ext cx="401301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PLC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数据采集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4B8451-C17E-4C48-BD10-1FC717D7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421" y="16608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B29D7E-D278-4FEC-8B99-FACFC3E1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220" y="19745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66727-C816-40D2-81D5-4CACBB25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84" y="1542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AAAED2-A2B9-44D8-8E1D-A2825943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97561"/>
              </p:ext>
            </p:extLst>
          </p:nvPr>
        </p:nvGraphicFramePr>
        <p:xfrm>
          <a:off x="4351603" y="669477"/>
          <a:ext cx="4790720" cy="14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Visio" r:id="rId3" imgW="4564345" imgH="1333366" progId="Visio.Drawing.15">
                  <p:embed/>
                </p:oleObj>
              </mc:Choice>
              <mc:Fallback>
                <p:oleObj name="Visio" r:id="rId3" imgW="4564345" imgH="133336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603" y="669477"/>
                        <a:ext cx="4790720" cy="1402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画布 309">
            <a:extLst>
              <a:ext uri="{FF2B5EF4-FFF2-40B4-BE49-F238E27FC236}">
                <a16:creationId xmlns:a16="http://schemas.microsoft.com/office/drawing/2014/main" id="{4E0C8A84-DF4F-43C3-8E90-04C63B228BC2}"/>
              </a:ext>
            </a:extLst>
          </p:cNvPr>
          <p:cNvGrpSpPr/>
          <p:nvPr/>
        </p:nvGrpSpPr>
        <p:grpSpPr>
          <a:xfrm>
            <a:off x="4413379" y="2781692"/>
            <a:ext cx="4976720" cy="3760238"/>
            <a:chOff x="0" y="0"/>
            <a:chExt cx="5183505" cy="4564380"/>
          </a:xfrm>
          <a:noFill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D1237C-E08C-466B-B67A-45B895C715E1}"/>
                </a:ext>
              </a:extLst>
            </p:cNvPr>
            <p:cNvSpPr/>
            <p:nvPr/>
          </p:nvSpPr>
          <p:spPr>
            <a:xfrm>
              <a:off x="0" y="0"/>
              <a:ext cx="5183505" cy="4564380"/>
            </a:xfrm>
            <a:prstGeom prst="rect">
              <a:avLst/>
            </a:prstGeom>
            <a:grpFill/>
          </p:spPr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91BA8D-DC1C-4459-B33F-213E52C7BEE0}"/>
                </a:ext>
              </a:extLst>
            </p:cNvPr>
            <p:cNvGrpSpPr/>
            <p:nvPr/>
          </p:nvGrpSpPr>
          <p:grpSpPr>
            <a:xfrm>
              <a:off x="1347816" y="59631"/>
              <a:ext cx="3095754" cy="4428178"/>
              <a:chOff x="1256376" y="59631"/>
              <a:chExt cx="3095754" cy="4428178"/>
            </a:xfrm>
            <a:grpFill/>
          </p:grpSpPr>
          <p:sp>
            <p:nvSpPr>
              <p:cNvPr id="15" name="文本框 199">
                <a:extLst>
                  <a:ext uri="{FF2B5EF4-FFF2-40B4-BE49-F238E27FC236}">
                    <a16:creationId xmlns:a16="http://schemas.microsoft.com/office/drawing/2014/main" id="{65E2904C-6E62-478C-ADD3-1B0F1F21D8D0}"/>
                  </a:ext>
                </a:extLst>
              </p:cNvPr>
              <p:cNvSpPr txBox="1"/>
              <p:nvPr/>
            </p:nvSpPr>
            <p:spPr>
              <a:xfrm>
                <a:off x="1829375" y="197707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204">
                <a:extLst>
                  <a:ext uri="{FF2B5EF4-FFF2-40B4-BE49-F238E27FC236}">
                    <a16:creationId xmlns:a16="http://schemas.microsoft.com/office/drawing/2014/main" id="{7AF54E45-FDE5-445C-8D50-33325A0D34E8}"/>
                  </a:ext>
                </a:extLst>
              </p:cNvPr>
              <p:cNvSpPr txBox="1"/>
              <p:nvPr/>
            </p:nvSpPr>
            <p:spPr>
              <a:xfrm>
                <a:off x="2897184" y="137278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6306D407-2836-43C8-8232-A509B6583E3E}"/>
                  </a:ext>
                </a:extLst>
              </p:cNvPr>
              <p:cNvSpPr/>
              <p:nvPr/>
            </p:nvSpPr>
            <p:spPr>
              <a:xfrm>
                <a:off x="1513581" y="59631"/>
                <a:ext cx="1079509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2920CB6D-0401-4633-BFBB-9C2C3FA052EA}"/>
                  </a:ext>
                </a:extLst>
              </p:cNvPr>
              <p:cNvSpPr/>
              <p:nvPr/>
            </p:nvSpPr>
            <p:spPr>
              <a:xfrm>
                <a:off x="3271750" y="2578485"/>
                <a:ext cx="108038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设置错误提示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流程图: 终止 18">
                <a:extLst>
                  <a:ext uri="{FF2B5EF4-FFF2-40B4-BE49-F238E27FC236}">
                    <a16:creationId xmlns:a16="http://schemas.microsoft.com/office/drawing/2014/main" id="{1735780E-5C00-4D9D-8790-C0D3B8E6439A}"/>
                  </a:ext>
                </a:extLst>
              </p:cNvPr>
              <p:cNvSpPr/>
              <p:nvPr/>
            </p:nvSpPr>
            <p:spPr>
              <a:xfrm>
                <a:off x="1512946" y="4132753"/>
                <a:ext cx="1080210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流程图: 过程 19">
                <a:extLst>
                  <a:ext uri="{FF2B5EF4-FFF2-40B4-BE49-F238E27FC236}">
                    <a16:creationId xmlns:a16="http://schemas.microsoft.com/office/drawing/2014/main" id="{AA857061-8851-4B47-A232-387BB2F148A3}"/>
                  </a:ext>
                </a:extLst>
              </p:cNvPr>
              <p:cNvSpPr/>
              <p:nvPr/>
            </p:nvSpPr>
            <p:spPr>
              <a:xfrm>
                <a:off x="1440845" y="612633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遍历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D9E7B84-4492-411F-A81E-C5D4A9B1DA99}"/>
                  </a:ext>
                </a:extLst>
              </p:cNvPr>
              <p:cNvSpPr/>
              <p:nvPr/>
            </p:nvSpPr>
            <p:spPr>
              <a:xfrm>
                <a:off x="1440845" y="2266520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73BAE6-5664-4388-98DB-D4CAB92E6914}"/>
                  </a:ext>
                </a:extLst>
              </p:cNvPr>
              <p:cNvCxnSpPr/>
              <p:nvPr/>
            </p:nvCxnSpPr>
            <p:spPr>
              <a:xfrm>
                <a:off x="2053336" y="414687"/>
                <a:ext cx="144" cy="19803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85BEAAA-5F38-49A7-9313-5AEE345EEDDC}"/>
                  </a:ext>
                </a:extLst>
              </p:cNvPr>
              <p:cNvCxnSpPr/>
              <p:nvPr/>
            </p:nvCxnSpPr>
            <p:spPr>
              <a:xfrm>
                <a:off x="2053480" y="1006712"/>
                <a:ext cx="24" cy="19846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2134150-A540-49C9-94D5-6754A24C44E1}"/>
                  </a:ext>
                </a:extLst>
              </p:cNvPr>
              <p:cNvCxnSpPr/>
              <p:nvPr/>
            </p:nvCxnSpPr>
            <p:spPr>
              <a:xfrm>
                <a:off x="2053414" y="1981600"/>
                <a:ext cx="0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DE4F626-B5E0-4FFC-B1D5-8E74C5527746}"/>
                  </a:ext>
                </a:extLst>
              </p:cNvPr>
              <p:cNvCxnSpPr/>
              <p:nvPr/>
            </p:nvCxnSpPr>
            <p:spPr>
              <a:xfrm flipH="1">
                <a:off x="2053414" y="2660523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2371D74-A6CF-467E-B5D4-F36B6CB70D4F}"/>
                  </a:ext>
                </a:extLst>
              </p:cNvPr>
              <p:cNvCxnSpPr/>
              <p:nvPr/>
            </p:nvCxnSpPr>
            <p:spPr>
              <a:xfrm flipH="1">
                <a:off x="2052505" y="3844748"/>
                <a:ext cx="797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DE2C1EB-D126-466F-819D-4AE8B7AD3C2C}"/>
                  </a:ext>
                </a:extLst>
              </p:cNvPr>
              <p:cNvSpPr/>
              <p:nvPr/>
            </p:nvSpPr>
            <p:spPr>
              <a:xfrm>
                <a:off x="1256376" y="1204735"/>
                <a:ext cx="1593850" cy="776851"/>
              </a:xfrm>
              <a:prstGeom prst="flowChartDecision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指定的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C180B8A-327A-4741-9AEF-9DA304C52031}"/>
                  </a:ext>
                </a:extLst>
              </p:cNvPr>
              <p:cNvSpPr/>
              <p:nvPr/>
            </p:nvSpPr>
            <p:spPr>
              <a:xfrm>
                <a:off x="1441552" y="2858665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读取标签数据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A0EA0172-30A4-46DD-A381-90421462DB6D}"/>
                  </a:ext>
                </a:extLst>
              </p:cNvPr>
              <p:cNvSpPr/>
              <p:nvPr/>
            </p:nvSpPr>
            <p:spPr>
              <a:xfrm>
                <a:off x="1440845" y="3449868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关闭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FD82032-1F27-40F2-BB01-9785BA3F551A}"/>
                  </a:ext>
                </a:extLst>
              </p:cNvPr>
              <p:cNvCxnSpPr/>
              <p:nvPr/>
            </p:nvCxnSpPr>
            <p:spPr>
              <a:xfrm flipH="1">
                <a:off x="2053414" y="3252621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31BA551D-2035-4269-92AA-E93E8B265C7D}"/>
                  </a:ext>
                </a:extLst>
              </p:cNvPr>
              <p:cNvCxnSpPr>
                <a:cxnSpLocks/>
                <a:stCxn id="27" idx="3"/>
                <a:endCxn id="18" idx="0"/>
              </p:cNvCxnSpPr>
              <p:nvPr/>
            </p:nvCxnSpPr>
            <p:spPr>
              <a:xfrm>
                <a:off x="2850226" y="1592953"/>
                <a:ext cx="961714" cy="985196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89D59AC9-42E5-472C-90A4-EA843A7C937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rot="5400000">
                <a:off x="2437766" y="2587865"/>
                <a:ext cx="989946" cy="1758403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B562BF-441F-4EA2-B761-0BE8AD3D4451}"/>
              </a:ext>
            </a:extLst>
          </p:cNvPr>
          <p:cNvGrpSpPr/>
          <p:nvPr/>
        </p:nvGrpSpPr>
        <p:grpSpPr>
          <a:xfrm>
            <a:off x="445873" y="2027704"/>
            <a:ext cx="3731895" cy="4206241"/>
            <a:chOff x="216144" y="377483"/>
            <a:chExt cx="3732448" cy="4206241"/>
          </a:xfrm>
          <a:noFill/>
        </p:grpSpPr>
        <p:sp>
          <p:nvSpPr>
            <p:cNvPr id="36" name="文本框 2">
              <a:extLst>
                <a:ext uri="{FF2B5EF4-FFF2-40B4-BE49-F238E27FC236}">
                  <a16:creationId xmlns:a16="http://schemas.microsoft.com/office/drawing/2014/main" id="{9ECB95A0-932A-4B95-BC67-94C06A67E1F3}"/>
                </a:ext>
              </a:extLst>
            </p:cNvPr>
            <p:cNvSpPr txBox="1"/>
            <p:nvPr/>
          </p:nvSpPr>
          <p:spPr>
            <a:xfrm>
              <a:off x="360314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">
              <a:extLst>
                <a:ext uri="{FF2B5EF4-FFF2-40B4-BE49-F238E27FC236}">
                  <a16:creationId xmlns:a16="http://schemas.microsoft.com/office/drawing/2014/main" id="{78F9DCDB-E197-465D-A553-83B2F7C4B8D8}"/>
                </a:ext>
              </a:extLst>
            </p:cNvPr>
            <p:cNvSpPr txBox="1"/>
            <p:nvPr/>
          </p:nvSpPr>
          <p:spPr>
            <a:xfrm>
              <a:off x="216144" y="1267319"/>
              <a:ext cx="1512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bind()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配置服务器端口和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4">
              <a:extLst>
                <a:ext uri="{FF2B5EF4-FFF2-40B4-BE49-F238E27FC236}">
                  <a16:creationId xmlns:a16="http://schemas.microsoft.com/office/drawing/2014/main" id="{3121054B-C722-48EF-A418-0E138C35857C}"/>
                </a:ext>
              </a:extLst>
            </p:cNvPr>
            <p:cNvSpPr txBox="1"/>
            <p:nvPr/>
          </p:nvSpPr>
          <p:spPr>
            <a:xfrm>
              <a:off x="360314" y="187885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listen()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监听客户端请求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3719274A-8585-4A31-ABEF-051435BB8BB3}"/>
                </a:ext>
              </a:extLst>
            </p:cNvPr>
            <p:cNvSpPr txBox="1"/>
            <p:nvPr/>
          </p:nvSpPr>
          <p:spPr>
            <a:xfrm>
              <a:off x="360314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C9C6322D-A3FC-40AE-85F3-83E96E7758E2}"/>
                </a:ext>
              </a:extLst>
            </p:cNvPr>
            <p:cNvSpPr txBox="1"/>
            <p:nvPr/>
          </p:nvSpPr>
          <p:spPr>
            <a:xfrm>
              <a:off x="288559" y="3101151"/>
              <a:ext cx="1368000" cy="25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处理客户端的请求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1C25AC30-E6B8-4845-A0E3-DACD514932FC}"/>
                </a:ext>
              </a:extLst>
            </p:cNvPr>
            <p:cNvSpPr txBox="1"/>
            <p:nvPr/>
          </p:nvSpPr>
          <p:spPr>
            <a:xfrm>
              <a:off x="360314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8">
              <a:extLst>
                <a:ext uri="{FF2B5EF4-FFF2-40B4-BE49-F238E27FC236}">
                  <a16:creationId xmlns:a16="http://schemas.microsoft.com/office/drawing/2014/main" id="{6C3352FF-3D3E-44E1-806C-5D6A887D2DF2}"/>
                </a:ext>
              </a:extLst>
            </p:cNvPr>
            <p:cNvSpPr txBox="1"/>
            <p:nvPr/>
          </p:nvSpPr>
          <p:spPr>
            <a:xfrm>
              <a:off x="360314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C3879318-2E30-4A2D-B138-52790088DECC}"/>
                </a:ext>
              </a:extLst>
            </p:cNvPr>
            <p:cNvSpPr txBox="1"/>
            <p:nvPr/>
          </p:nvSpPr>
          <p:spPr>
            <a:xfrm>
              <a:off x="588425" y="377483"/>
              <a:ext cx="767715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2C6E583-A51B-4182-914E-4911488B5E14}"/>
                </a:ext>
              </a:extLst>
            </p:cNvPr>
            <p:cNvCxnSpPr/>
            <p:nvPr/>
          </p:nvCxnSpPr>
          <p:spPr>
            <a:xfrm>
              <a:off x="2139852" y="381000"/>
              <a:ext cx="0" cy="4202724"/>
            </a:xfrm>
            <a:prstGeom prst="lin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C2E94D-E04E-4CC7-B19D-F60AC1938DD4}"/>
                </a:ext>
              </a:extLst>
            </p:cNvPr>
            <p:cNvCxnSpPr/>
            <p:nvPr/>
          </p:nvCxnSpPr>
          <p:spPr>
            <a:xfrm flipH="1">
              <a:off x="972144" y="1087955"/>
              <a:ext cx="170" cy="17936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6E454A-6125-4BD1-993C-93B11E3A646C}"/>
                </a:ext>
              </a:extLst>
            </p:cNvPr>
            <p:cNvCxnSpPr/>
            <p:nvPr/>
          </p:nvCxnSpPr>
          <p:spPr>
            <a:xfrm>
              <a:off x="972144" y="1699319"/>
              <a:ext cx="170" cy="17954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EFF321-F296-4D15-B152-1558642E7393}"/>
                </a:ext>
              </a:extLst>
            </p:cNvPr>
            <p:cNvCxnSpPr/>
            <p:nvPr/>
          </p:nvCxnSpPr>
          <p:spPr>
            <a:xfrm>
              <a:off x="972314" y="2310859"/>
              <a:ext cx="0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16BF12-663C-425B-8F4F-67487CA9FC4D}"/>
                </a:ext>
              </a:extLst>
            </p:cNvPr>
            <p:cNvCxnSpPr/>
            <p:nvPr/>
          </p:nvCxnSpPr>
          <p:spPr>
            <a:xfrm>
              <a:off x="972314" y="2922029"/>
              <a:ext cx="245" cy="179122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2F5C180-24E3-4501-A6A4-85178524A5FC}"/>
                </a:ext>
              </a:extLst>
            </p:cNvPr>
            <p:cNvCxnSpPr/>
            <p:nvPr/>
          </p:nvCxnSpPr>
          <p:spPr>
            <a:xfrm flipH="1">
              <a:off x="972314" y="3353151"/>
              <a:ext cx="245" cy="17907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3D5A50F-EC22-48BF-A523-D570C6A5E782}"/>
                </a:ext>
              </a:extLst>
            </p:cNvPr>
            <p:cNvCxnSpPr/>
            <p:nvPr/>
          </p:nvCxnSpPr>
          <p:spPr>
            <a:xfrm>
              <a:off x="972314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8187A3EC-F158-4300-B98B-81269DB3F057}"/>
                </a:ext>
              </a:extLst>
            </p:cNvPr>
            <p:cNvSpPr txBox="1"/>
            <p:nvPr/>
          </p:nvSpPr>
          <p:spPr>
            <a:xfrm>
              <a:off x="2652347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18">
              <a:extLst>
                <a:ext uri="{FF2B5EF4-FFF2-40B4-BE49-F238E27FC236}">
                  <a16:creationId xmlns:a16="http://schemas.microsoft.com/office/drawing/2014/main" id="{43340067-D8D6-4C3A-BCAB-32596BD0F6D3}"/>
                </a:ext>
              </a:extLst>
            </p:cNvPr>
            <p:cNvSpPr txBox="1"/>
            <p:nvPr/>
          </p:nvSpPr>
          <p:spPr>
            <a:xfrm>
              <a:off x="2580592" y="1878859"/>
              <a:ext cx="1368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connect()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与服务器建立连接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9">
              <a:extLst>
                <a:ext uri="{FF2B5EF4-FFF2-40B4-BE49-F238E27FC236}">
                  <a16:creationId xmlns:a16="http://schemas.microsoft.com/office/drawing/2014/main" id="{51BFFE16-1A56-4942-B095-924017A91DE2}"/>
                </a:ext>
              </a:extLst>
            </p:cNvPr>
            <p:cNvSpPr txBox="1"/>
            <p:nvPr/>
          </p:nvSpPr>
          <p:spPr>
            <a:xfrm>
              <a:off x="2652347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20">
              <a:extLst>
                <a:ext uri="{FF2B5EF4-FFF2-40B4-BE49-F238E27FC236}">
                  <a16:creationId xmlns:a16="http://schemas.microsoft.com/office/drawing/2014/main" id="{1BA80F99-F4F0-41D9-A81D-296CCC6D7626}"/>
                </a:ext>
              </a:extLst>
            </p:cNvPr>
            <p:cNvSpPr txBox="1"/>
            <p:nvPr/>
          </p:nvSpPr>
          <p:spPr>
            <a:xfrm>
              <a:off x="2652347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文本框 21">
              <a:extLst>
                <a:ext uri="{FF2B5EF4-FFF2-40B4-BE49-F238E27FC236}">
                  <a16:creationId xmlns:a16="http://schemas.microsoft.com/office/drawing/2014/main" id="{B84384DE-B4F2-4E1B-9712-4BEC440FE8BB}"/>
                </a:ext>
              </a:extLst>
            </p:cNvPr>
            <p:cNvSpPr txBox="1"/>
            <p:nvPr/>
          </p:nvSpPr>
          <p:spPr>
            <a:xfrm>
              <a:off x="2652347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22">
              <a:extLst>
                <a:ext uri="{FF2B5EF4-FFF2-40B4-BE49-F238E27FC236}">
                  <a16:creationId xmlns:a16="http://schemas.microsoft.com/office/drawing/2014/main" id="{8DB4B81B-A727-48A9-B58B-C4C7C303B012}"/>
                </a:ext>
              </a:extLst>
            </p:cNvPr>
            <p:cNvSpPr txBox="1"/>
            <p:nvPr/>
          </p:nvSpPr>
          <p:spPr>
            <a:xfrm>
              <a:off x="2952497" y="377483"/>
              <a:ext cx="623570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050DD28-4B83-4C56-8449-460C833685A5}"/>
                </a:ext>
              </a:extLst>
            </p:cNvPr>
            <p:cNvCxnSpPr/>
            <p:nvPr/>
          </p:nvCxnSpPr>
          <p:spPr>
            <a:xfrm>
              <a:off x="3264347" y="1087955"/>
              <a:ext cx="245" cy="79090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85BAC7C-DF33-4760-9B84-232204A11E76}"/>
                </a:ext>
              </a:extLst>
            </p:cNvPr>
            <p:cNvCxnSpPr/>
            <p:nvPr/>
          </p:nvCxnSpPr>
          <p:spPr>
            <a:xfrm flipH="1">
              <a:off x="3264347" y="2310859"/>
              <a:ext cx="245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D0D3DEC-9EB6-4D06-A8CD-6024F4F1422B}"/>
                </a:ext>
              </a:extLst>
            </p:cNvPr>
            <p:cNvCxnSpPr/>
            <p:nvPr/>
          </p:nvCxnSpPr>
          <p:spPr>
            <a:xfrm>
              <a:off x="3264347" y="2922029"/>
              <a:ext cx="0" cy="610201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8823EAA-9071-4243-B222-9A068F1A70EB}"/>
                </a:ext>
              </a:extLst>
            </p:cNvPr>
            <p:cNvCxnSpPr/>
            <p:nvPr/>
          </p:nvCxnSpPr>
          <p:spPr>
            <a:xfrm>
              <a:off x="3264347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329B50-30CC-4D12-849A-23CDD8DA55ED}"/>
                </a:ext>
              </a:extLst>
            </p:cNvPr>
            <p:cNvCxnSpPr/>
            <p:nvPr/>
          </p:nvCxnSpPr>
          <p:spPr>
            <a:xfrm flipH="1">
              <a:off x="1584314" y="2705100"/>
              <a:ext cx="1059826" cy="92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1A17FC9-45D0-49F4-87E1-84EE3C97021C}"/>
                </a:ext>
              </a:extLst>
            </p:cNvPr>
            <p:cNvCxnSpPr/>
            <p:nvPr/>
          </p:nvCxnSpPr>
          <p:spPr>
            <a:xfrm>
              <a:off x="1584314" y="3748230"/>
              <a:ext cx="1068033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9E7BCCD-6630-4B1D-8C71-26BEEF481A76}"/>
                </a:ext>
              </a:extLst>
            </p:cNvPr>
            <p:cNvCxnSpPr/>
            <p:nvPr/>
          </p:nvCxnSpPr>
          <p:spPr>
            <a:xfrm>
              <a:off x="1584314" y="2094859"/>
              <a:ext cx="996278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562708-D6D9-4401-928A-87E08222BE8A}"/>
              </a:ext>
            </a:extLst>
          </p:cNvPr>
          <p:cNvSpPr/>
          <p:nvPr/>
        </p:nvSpPr>
        <p:spPr>
          <a:xfrm>
            <a:off x="243931" y="1390646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工控机与数据库的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30C5B4-D650-49A5-9AD0-57D6197CE618}"/>
              </a:ext>
            </a:extLst>
          </p:cNvPr>
          <p:cNvSpPr/>
          <p:nvPr/>
        </p:nvSpPr>
        <p:spPr>
          <a:xfrm>
            <a:off x="4738511" y="2194904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  <p:grpSp>
        <p:nvGrpSpPr>
          <p:cNvPr id="5" name="画布 224">
            <a:extLst>
              <a:ext uri="{FF2B5EF4-FFF2-40B4-BE49-F238E27FC236}">
                <a16:creationId xmlns:a16="http://schemas.microsoft.com/office/drawing/2014/main" id="{807A35CA-1DDA-4E8F-8A06-4E581201789D}"/>
              </a:ext>
            </a:extLst>
          </p:cNvPr>
          <p:cNvGrpSpPr/>
          <p:nvPr/>
        </p:nvGrpSpPr>
        <p:grpSpPr>
          <a:xfrm>
            <a:off x="3316173" y="1095128"/>
            <a:ext cx="5393055" cy="5170170"/>
            <a:chOff x="0" y="0"/>
            <a:chExt cx="5393055" cy="517017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538EBF-7B4A-499B-8C44-14677CE157ED}"/>
                </a:ext>
              </a:extLst>
            </p:cNvPr>
            <p:cNvSpPr/>
            <p:nvPr/>
          </p:nvSpPr>
          <p:spPr>
            <a:xfrm>
              <a:off x="0" y="0"/>
              <a:ext cx="5393055" cy="5170170"/>
            </a:xfrm>
            <a:prstGeom prst="rect">
              <a:avLst/>
            </a:prstGeom>
            <a:grpFill/>
          </p:spPr>
        </p:sp>
        <p:sp>
          <p:nvSpPr>
            <p:cNvPr id="7" name="文本框 321">
              <a:extLst>
                <a:ext uri="{FF2B5EF4-FFF2-40B4-BE49-F238E27FC236}">
                  <a16:creationId xmlns:a16="http://schemas.microsoft.com/office/drawing/2014/main" id="{7EE12E20-A1BA-4C42-A250-72B0F8FB53AB}"/>
                </a:ext>
              </a:extLst>
            </p:cNvPr>
            <p:cNvSpPr txBox="1"/>
            <p:nvPr/>
          </p:nvSpPr>
          <p:spPr>
            <a:xfrm>
              <a:off x="2607857" y="2301872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8" name="文本框 320">
              <a:extLst>
                <a:ext uri="{FF2B5EF4-FFF2-40B4-BE49-F238E27FC236}">
                  <a16:creationId xmlns:a16="http://schemas.microsoft.com/office/drawing/2014/main" id="{E7DA7A28-E321-404B-A2AC-51A105E7EDD2}"/>
                </a:ext>
              </a:extLst>
            </p:cNvPr>
            <p:cNvSpPr txBox="1"/>
            <p:nvPr/>
          </p:nvSpPr>
          <p:spPr>
            <a:xfrm>
              <a:off x="3522257" y="1706600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05">
              <a:extLst>
                <a:ext uri="{FF2B5EF4-FFF2-40B4-BE49-F238E27FC236}">
                  <a16:creationId xmlns:a16="http://schemas.microsoft.com/office/drawing/2014/main" id="{9CFAD981-C873-423F-8E48-A98FCC13E74E}"/>
                </a:ext>
              </a:extLst>
            </p:cNvPr>
            <p:cNvSpPr txBox="1"/>
            <p:nvPr/>
          </p:nvSpPr>
          <p:spPr>
            <a:xfrm>
              <a:off x="1786590" y="3046939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文本框 304">
              <a:extLst>
                <a:ext uri="{FF2B5EF4-FFF2-40B4-BE49-F238E27FC236}">
                  <a16:creationId xmlns:a16="http://schemas.microsoft.com/office/drawing/2014/main" id="{F0056125-CD1D-46AC-AA25-F64A6C9B7BFE}"/>
                </a:ext>
              </a:extLst>
            </p:cNvPr>
            <p:cNvSpPr txBox="1"/>
            <p:nvPr/>
          </p:nvSpPr>
          <p:spPr>
            <a:xfrm>
              <a:off x="1758015" y="2062199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11" name="文本框 288">
              <a:extLst>
                <a:ext uri="{FF2B5EF4-FFF2-40B4-BE49-F238E27FC236}">
                  <a16:creationId xmlns:a16="http://schemas.microsoft.com/office/drawing/2014/main" id="{51A53EA6-C2A0-4A32-8773-92FDDE554AC7}"/>
                </a:ext>
              </a:extLst>
            </p:cNvPr>
            <p:cNvSpPr txBox="1"/>
            <p:nvPr/>
          </p:nvSpPr>
          <p:spPr>
            <a:xfrm>
              <a:off x="772543" y="2648354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2" name="文本框 279">
              <a:extLst>
                <a:ext uri="{FF2B5EF4-FFF2-40B4-BE49-F238E27FC236}">
                  <a16:creationId xmlns:a16="http://schemas.microsoft.com/office/drawing/2014/main" id="{AD16B48C-434E-4394-91B3-A63560396615}"/>
                </a:ext>
              </a:extLst>
            </p:cNvPr>
            <p:cNvSpPr txBox="1"/>
            <p:nvPr/>
          </p:nvSpPr>
          <p:spPr>
            <a:xfrm>
              <a:off x="778406" y="3754231"/>
              <a:ext cx="226591" cy="273079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13" name="流程图: 终止 12">
              <a:extLst>
                <a:ext uri="{FF2B5EF4-FFF2-40B4-BE49-F238E27FC236}">
                  <a16:creationId xmlns:a16="http://schemas.microsoft.com/office/drawing/2014/main" id="{8C2CF119-1176-42B3-BADD-C4EFB420E0C8}"/>
                </a:ext>
              </a:extLst>
            </p:cNvPr>
            <p:cNvSpPr/>
            <p:nvPr/>
          </p:nvSpPr>
          <p:spPr>
            <a:xfrm>
              <a:off x="493348" y="71768"/>
              <a:ext cx="1079510" cy="393739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</a:p>
          </p:txBody>
        </p:sp>
        <p:sp>
          <p:nvSpPr>
            <p:cNvPr id="14" name="流程图: 数据 13">
              <a:extLst>
                <a:ext uri="{FF2B5EF4-FFF2-40B4-BE49-F238E27FC236}">
                  <a16:creationId xmlns:a16="http://schemas.microsoft.com/office/drawing/2014/main" id="{1E06B75B-673A-416A-A9A8-09CF976D9381}"/>
                </a:ext>
              </a:extLst>
            </p:cNvPr>
            <p:cNvSpPr/>
            <p:nvPr/>
          </p:nvSpPr>
          <p:spPr>
            <a:xfrm>
              <a:off x="385367" y="693751"/>
              <a:ext cx="1295810" cy="40225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EFF6FEB9-446F-405D-898B-12EF69783763}"/>
                </a:ext>
              </a:extLst>
            </p:cNvPr>
            <p:cNvSpPr/>
            <p:nvPr/>
          </p:nvSpPr>
          <p:spPr>
            <a:xfrm>
              <a:off x="493002" y="1304646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URL</a:t>
              </a: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决策 15">
              <a:extLst>
                <a:ext uri="{FF2B5EF4-FFF2-40B4-BE49-F238E27FC236}">
                  <a16:creationId xmlns:a16="http://schemas.microsoft.com/office/drawing/2014/main" id="{1E49D309-43D5-4E41-9417-FFC43E511BBD}"/>
                </a:ext>
              </a:extLst>
            </p:cNvPr>
            <p:cNvSpPr/>
            <p:nvPr/>
          </p:nvSpPr>
          <p:spPr>
            <a:xfrm>
              <a:off x="385370" y="1849034"/>
              <a:ext cx="1296671" cy="910448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登入系统请求？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E96EB26D-4ABC-4F24-BF06-380AC8DC1812}"/>
                </a:ext>
              </a:extLst>
            </p:cNvPr>
            <p:cNvSpPr/>
            <p:nvPr/>
          </p:nvSpPr>
          <p:spPr>
            <a:xfrm>
              <a:off x="493002" y="4069031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25442DDF-CF4D-448F-9439-37D5D4B571F4}"/>
                </a:ext>
              </a:extLst>
            </p:cNvPr>
            <p:cNvSpPr/>
            <p:nvPr/>
          </p:nvSpPr>
          <p:spPr>
            <a:xfrm>
              <a:off x="493093" y="4679719"/>
              <a:ext cx="1080380" cy="39399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获取监控页面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流程图: 过程 18">
              <a:extLst>
                <a:ext uri="{FF2B5EF4-FFF2-40B4-BE49-F238E27FC236}">
                  <a16:creationId xmlns:a16="http://schemas.microsoft.com/office/drawing/2014/main" id="{78455089-4009-48F2-AB76-82A125BA25C6}"/>
                </a:ext>
              </a:extLst>
            </p:cNvPr>
            <p:cNvSpPr/>
            <p:nvPr/>
          </p:nvSpPr>
          <p:spPr>
            <a:xfrm>
              <a:off x="3935154" y="4113741"/>
              <a:ext cx="1223890" cy="39399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108000" rIns="72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77700BE4-5F48-4460-B5F0-048B38570FF5}"/>
                </a:ext>
              </a:extLst>
            </p:cNvPr>
            <p:cNvSpPr/>
            <p:nvPr/>
          </p:nvSpPr>
          <p:spPr>
            <a:xfrm>
              <a:off x="4007017" y="4691459"/>
              <a:ext cx="1080209" cy="384001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流程图: 过程 20">
              <a:extLst>
                <a:ext uri="{FF2B5EF4-FFF2-40B4-BE49-F238E27FC236}">
                  <a16:creationId xmlns:a16="http://schemas.microsoft.com/office/drawing/2014/main" id="{DCA896DE-C07D-4E52-9842-FE96D9AF4A1A}"/>
                </a:ext>
              </a:extLst>
            </p:cNvPr>
            <p:cNvSpPr/>
            <p:nvPr/>
          </p:nvSpPr>
          <p:spPr>
            <a:xfrm>
              <a:off x="1821365" y="4052212"/>
              <a:ext cx="1080380" cy="39399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设置错误提示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流程图: 过程 21">
              <a:extLst>
                <a:ext uri="{FF2B5EF4-FFF2-40B4-BE49-F238E27FC236}">
                  <a16:creationId xmlns:a16="http://schemas.microsoft.com/office/drawing/2014/main" id="{47E37FD1-177F-4F4B-981E-CF5A9C5D5B2E}"/>
                </a:ext>
              </a:extLst>
            </p:cNvPr>
            <p:cNvSpPr/>
            <p:nvPr/>
          </p:nvSpPr>
          <p:spPr>
            <a:xfrm>
              <a:off x="2297153" y="686856"/>
              <a:ext cx="1080380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2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信息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流程图: 决策 22">
              <a:extLst>
                <a:ext uri="{FF2B5EF4-FFF2-40B4-BE49-F238E27FC236}">
                  <a16:creationId xmlns:a16="http://schemas.microsoft.com/office/drawing/2014/main" id="{5C7614FB-51A6-4AD8-AB8E-3D12C8E9D294}"/>
                </a:ext>
              </a:extLst>
            </p:cNvPr>
            <p:cNvSpPr/>
            <p:nvPr/>
          </p:nvSpPr>
          <p:spPr>
            <a:xfrm>
              <a:off x="3898900" y="2231066"/>
              <a:ext cx="1295400" cy="910448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获取相关页面？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流程图: 过程 23">
              <a:extLst>
                <a:ext uri="{FF2B5EF4-FFF2-40B4-BE49-F238E27FC236}">
                  <a16:creationId xmlns:a16="http://schemas.microsoft.com/office/drawing/2014/main" id="{48B08EEA-BA70-41F1-A4B6-05DAF4BC915E}"/>
                </a:ext>
              </a:extLst>
            </p:cNvPr>
            <p:cNvSpPr/>
            <p:nvPr/>
          </p:nvSpPr>
          <p:spPr>
            <a:xfrm>
              <a:off x="2297230" y="2610807"/>
              <a:ext cx="1080380" cy="39399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获取登入页面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流程图: 过程 24">
              <a:extLst>
                <a:ext uri="{FF2B5EF4-FFF2-40B4-BE49-F238E27FC236}">
                  <a16:creationId xmlns:a16="http://schemas.microsoft.com/office/drawing/2014/main" id="{0747E1D9-05E2-4058-A9DA-32B54590F647}"/>
                </a:ext>
              </a:extLst>
            </p:cNvPr>
            <p:cNvSpPr/>
            <p:nvPr/>
          </p:nvSpPr>
          <p:spPr>
            <a:xfrm>
              <a:off x="4006776" y="673129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流程图: 过程 25">
              <a:extLst>
                <a:ext uri="{FF2B5EF4-FFF2-40B4-BE49-F238E27FC236}">
                  <a16:creationId xmlns:a16="http://schemas.microsoft.com/office/drawing/2014/main" id="{A2787D38-FF33-4D1D-9D7D-97B7B174BB1D}"/>
                </a:ext>
              </a:extLst>
            </p:cNvPr>
            <p:cNvSpPr/>
            <p:nvPr/>
          </p:nvSpPr>
          <p:spPr>
            <a:xfrm>
              <a:off x="4007168" y="1485565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检索数据库中获取数据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流程图: 过程 26">
              <a:extLst>
                <a:ext uri="{FF2B5EF4-FFF2-40B4-BE49-F238E27FC236}">
                  <a16:creationId xmlns:a16="http://schemas.microsoft.com/office/drawing/2014/main" id="{8D226241-CAFD-4A4A-8CF1-CA578B2DC17E}"/>
                </a:ext>
              </a:extLst>
            </p:cNvPr>
            <p:cNvSpPr/>
            <p:nvPr/>
          </p:nvSpPr>
          <p:spPr>
            <a:xfrm>
              <a:off x="4006866" y="3285489"/>
              <a:ext cx="1080380" cy="39399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拼接页面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流程图: 决策 27">
              <a:extLst>
                <a:ext uri="{FF2B5EF4-FFF2-40B4-BE49-F238E27FC236}">
                  <a16:creationId xmlns:a16="http://schemas.microsoft.com/office/drawing/2014/main" id="{BB5E8A13-3CBD-455D-B06E-E9D336702DAA}"/>
                </a:ext>
              </a:extLst>
            </p:cNvPr>
            <p:cNvSpPr/>
            <p:nvPr/>
          </p:nvSpPr>
          <p:spPr>
            <a:xfrm>
              <a:off x="2189658" y="1477370"/>
              <a:ext cx="1295400" cy="910448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已经登入系统？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688D9E9-9787-40B0-844C-02CF27E97D68}"/>
                </a:ext>
              </a:extLst>
            </p:cNvPr>
            <p:cNvCxnSpPr>
              <a:stCxn id="13" idx="2"/>
              <a:endCxn id="14" idx="1"/>
            </p:cNvCxnSpPr>
            <p:nvPr/>
          </p:nvCxnSpPr>
          <p:spPr>
            <a:xfrm>
              <a:off x="1033103" y="465507"/>
              <a:ext cx="169" cy="22824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194435C-E005-480D-B74F-C3666CEBE5F5}"/>
                </a:ext>
              </a:extLst>
            </p:cNvPr>
            <p:cNvCxnSpPr>
              <a:endCxn id="15" idx="0"/>
            </p:cNvCxnSpPr>
            <p:nvPr/>
          </p:nvCxnSpPr>
          <p:spPr>
            <a:xfrm flipH="1">
              <a:off x="1033192" y="1093924"/>
              <a:ext cx="2076" cy="21072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39632CAF-8E66-4F3C-B501-64787C9025A6}"/>
                </a:ext>
              </a:extLst>
            </p:cNvPr>
            <p:cNvCxnSpPr>
              <a:endCxn id="16" idx="0"/>
            </p:cNvCxnSpPr>
            <p:nvPr/>
          </p:nvCxnSpPr>
          <p:spPr>
            <a:xfrm flipH="1">
              <a:off x="1033706" y="1703524"/>
              <a:ext cx="1562" cy="14551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E299F3B-EF58-48C7-8275-B20C90729223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1033192" y="4463026"/>
              <a:ext cx="90" cy="21669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流程图: 决策 32">
              <a:extLst>
                <a:ext uri="{FF2B5EF4-FFF2-40B4-BE49-F238E27FC236}">
                  <a16:creationId xmlns:a16="http://schemas.microsoft.com/office/drawing/2014/main" id="{76B5D6CE-A7FF-4826-B9AA-0968C52E8BD4}"/>
                </a:ext>
              </a:extLst>
            </p:cNvPr>
            <p:cNvSpPr/>
            <p:nvPr/>
          </p:nvSpPr>
          <p:spPr>
            <a:xfrm>
              <a:off x="385370" y="2839634"/>
              <a:ext cx="1296671" cy="910448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登入信息正确？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F4C30D1-A780-426C-B948-5C625999C256}"/>
                </a:ext>
              </a:extLst>
            </p:cNvPr>
            <p:cNvCxnSpPr>
              <a:stCxn id="16" idx="2"/>
              <a:endCxn id="33" idx="0"/>
            </p:cNvCxnSpPr>
            <p:nvPr/>
          </p:nvCxnSpPr>
          <p:spPr>
            <a:xfrm>
              <a:off x="1033706" y="2759482"/>
              <a:ext cx="0" cy="8015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F4C52C17-3FCD-4063-A34B-F80444A484D2}"/>
                </a:ext>
              </a:extLst>
            </p:cNvPr>
            <p:cNvCxnSpPr>
              <a:stCxn id="16" idx="3"/>
              <a:endCxn id="22" idx="0"/>
            </p:cNvCxnSpPr>
            <p:nvPr/>
          </p:nvCxnSpPr>
          <p:spPr>
            <a:xfrm flipV="1">
              <a:off x="1682041" y="686856"/>
              <a:ext cx="1155302" cy="1617402"/>
            </a:xfrm>
            <a:prstGeom prst="bentConnector4">
              <a:avLst>
                <a:gd name="adj1" fmla="val 26621"/>
                <a:gd name="adj2" fmla="val 114134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3E4B226B-7E65-4793-A415-067477DD1773}"/>
                </a:ext>
              </a:extLst>
            </p:cNvPr>
            <p:cNvCxnSpPr>
              <a:stCxn id="33" idx="3"/>
              <a:endCxn id="21" idx="0"/>
            </p:cNvCxnSpPr>
            <p:nvPr/>
          </p:nvCxnSpPr>
          <p:spPr>
            <a:xfrm>
              <a:off x="1682041" y="3294858"/>
              <a:ext cx="679514" cy="757354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DC40440-980F-4305-B7BD-0F27C7E7CAC9}"/>
                </a:ext>
              </a:extLst>
            </p:cNvPr>
            <p:cNvCxnSpPr>
              <a:stCxn id="22" idx="2"/>
              <a:endCxn id="28" idx="0"/>
            </p:cNvCxnSpPr>
            <p:nvPr/>
          </p:nvCxnSpPr>
          <p:spPr>
            <a:xfrm>
              <a:off x="2837343" y="1288496"/>
              <a:ext cx="15" cy="1888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352902C-D517-4EDF-A5EC-0ACB3E8AF083}"/>
                </a:ext>
              </a:extLst>
            </p:cNvPr>
            <p:cNvCxnSpPr>
              <a:stCxn id="28" idx="2"/>
              <a:endCxn id="24" idx="0"/>
            </p:cNvCxnSpPr>
            <p:nvPr/>
          </p:nvCxnSpPr>
          <p:spPr>
            <a:xfrm>
              <a:off x="2837358" y="2387818"/>
              <a:ext cx="62" cy="222989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13870F49-B646-413A-AEE3-C13C4568C0C0}"/>
                </a:ext>
              </a:extLst>
            </p:cNvPr>
            <p:cNvCxnSpPr>
              <a:stCxn id="28" idx="3"/>
              <a:endCxn id="25" idx="0"/>
            </p:cNvCxnSpPr>
            <p:nvPr/>
          </p:nvCxnSpPr>
          <p:spPr>
            <a:xfrm flipV="1">
              <a:off x="3485058" y="673129"/>
              <a:ext cx="1061591" cy="1259465"/>
            </a:xfrm>
            <a:prstGeom prst="bentConnector4">
              <a:avLst>
                <a:gd name="adj1" fmla="val 24572"/>
                <a:gd name="adj2" fmla="val 118151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157336D-1B23-4F2F-8582-C204D6411F1B}"/>
                </a:ext>
              </a:extLst>
            </p:cNvPr>
            <p:cNvCxnSpPr>
              <a:stCxn id="33" idx="2"/>
              <a:endCxn id="17" idx="0"/>
            </p:cNvCxnSpPr>
            <p:nvPr/>
          </p:nvCxnSpPr>
          <p:spPr>
            <a:xfrm flipH="1">
              <a:off x="1033192" y="3750082"/>
              <a:ext cx="514" cy="318949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645EB40-2465-4D74-8E5F-60E03E0BB029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4546648" y="1274769"/>
              <a:ext cx="393" cy="2107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02C9850-759B-4401-BE75-B091E6ADFFC8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4540810" y="2096703"/>
              <a:ext cx="5790" cy="13436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CB2337A-8D7F-4E6A-96E4-D96DC83ED9CB}"/>
                </a:ext>
              </a:extLst>
            </p:cNvPr>
            <p:cNvCxnSpPr>
              <a:stCxn id="23" idx="2"/>
              <a:endCxn id="27" idx="0"/>
            </p:cNvCxnSpPr>
            <p:nvPr/>
          </p:nvCxnSpPr>
          <p:spPr>
            <a:xfrm>
              <a:off x="4546600" y="3141514"/>
              <a:ext cx="456" cy="14397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41AF991-FB02-4E4B-B57A-9E002A64D663}"/>
                </a:ext>
              </a:extLst>
            </p:cNvPr>
            <p:cNvCxnSpPr>
              <a:stCxn id="27" idx="2"/>
              <a:endCxn id="19" idx="0"/>
            </p:cNvCxnSpPr>
            <p:nvPr/>
          </p:nvCxnSpPr>
          <p:spPr>
            <a:xfrm>
              <a:off x="4547057" y="3679484"/>
              <a:ext cx="42" cy="43425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93A56612-7898-4A86-866C-8BB3B69F7930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4547099" y="4507735"/>
              <a:ext cx="23" cy="18372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ECC18CA8-B060-460E-9E31-B1B117B2E586}"/>
                </a:ext>
              </a:extLst>
            </p:cNvPr>
            <p:cNvCxnSpPr>
              <a:stCxn id="24" idx="2"/>
            </p:cNvCxnSpPr>
            <p:nvPr/>
          </p:nvCxnSpPr>
          <p:spPr>
            <a:xfrm rot="16200000" flipH="1">
              <a:off x="3300040" y="2542182"/>
              <a:ext cx="787191" cy="1712430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63DA465A-B035-4397-A8F7-E0F84A818BE1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1573472" y="3915083"/>
              <a:ext cx="2976375" cy="961634"/>
            </a:xfrm>
            <a:prstGeom prst="bentConnector3">
              <a:avLst>
                <a:gd name="adj1" fmla="val 52166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588E91F-FA98-4AEE-B325-C4D502AD1123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2901745" y="4249210"/>
              <a:ext cx="223015" cy="437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1A9F09EB-53D2-4E2E-969C-26ACBE58E623}"/>
              </a:ext>
            </a:extLst>
          </p:cNvPr>
          <p:cNvSpPr/>
          <p:nvPr/>
        </p:nvSpPr>
        <p:spPr>
          <a:xfrm>
            <a:off x="537893" y="1488471"/>
            <a:ext cx="2677999" cy="26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系统登录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数据库检索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响应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  <p:grpSp>
        <p:nvGrpSpPr>
          <p:cNvPr id="5" name="画布 134">
            <a:extLst>
              <a:ext uri="{FF2B5EF4-FFF2-40B4-BE49-F238E27FC236}">
                <a16:creationId xmlns:a16="http://schemas.microsoft.com/office/drawing/2014/main" id="{15116699-B921-40D6-AC61-47683DA7CFAF}"/>
              </a:ext>
            </a:extLst>
          </p:cNvPr>
          <p:cNvGrpSpPr/>
          <p:nvPr/>
        </p:nvGrpSpPr>
        <p:grpSpPr>
          <a:xfrm>
            <a:off x="700174" y="439235"/>
            <a:ext cx="7492481" cy="2491273"/>
            <a:chOff x="0" y="0"/>
            <a:chExt cx="5393055" cy="133223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C09B05-7540-42BF-BA8D-CAD3062A8733}"/>
                </a:ext>
              </a:extLst>
            </p:cNvPr>
            <p:cNvSpPr/>
            <p:nvPr/>
          </p:nvSpPr>
          <p:spPr>
            <a:xfrm>
              <a:off x="0" y="0"/>
              <a:ext cx="5393055" cy="1332230"/>
            </a:xfrm>
            <a:prstGeom prst="rect">
              <a:avLst/>
            </a:prstGeom>
            <a:grpFill/>
          </p:spPr>
        </p:sp>
        <p:sp>
          <p:nvSpPr>
            <p:cNvPr id="7" name="文本框 269">
              <a:extLst>
                <a:ext uri="{FF2B5EF4-FFF2-40B4-BE49-F238E27FC236}">
                  <a16:creationId xmlns:a16="http://schemas.microsoft.com/office/drawing/2014/main" id="{6BA1F2D0-14BE-44C1-9431-D54BE2D78B7D}"/>
                </a:ext>
              </a:extLst>
            </p:cNvPr>
            <p:cNvSpPr txBox="1"/>
            <p:nvPr/>
          </p:nvSpPr>
          <p:spPr>
            <a:xfrm>
              <a:off x="2462054" y="531283"/>
              <a:ext cx="7200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8" name="文本框 270">
              <a:extLst>
                <a:ext uri="{FF2B5EF4-FFF2-40B4-BE49-F238E27FC236}">
                  <a16:creationId xmlns:a16="http://schemas.microsoft.com/office/drawing/2014/main" id="{02172AB7-F78E-46FE-8505-9E3B14DFE74D}"/>
                </a:ext>
              </a:extLst>
            </p:cNvPr>
            <p:cNvSpPr txBox="1"/>
            <p:nvPr/>
          </p:nvSpPr>
          <p:spPr>
            <a:xfrm>
              <a:off x="573991" y="950568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用户信息表</a:t>
              </a:r>
            </a:p>
          </p:txBody>
        </p:sp>
        <p:sp>
          <p:nvSpPr>
            <p:cNvPr id="9" name="文本框 271">
              <a:extLst>
                <a:ext uri="{FF2B5EF4-FFF2-40B4-BE49-F238E27FC236}">
                  <a16:creationId xmlns:a16="http://schemas.microsoft.com/office/drawing/2014/main" id="{756EECC0-45B7-4547-B5D6-20474724B680}"/>
                </a:ext>
              </a:extLst>
            </p:cNvPr>
            <p:cNvSpPr txBox="1"/>
            <p:nvPr/>
          </p:nvSpPr>
          <p:spPr>
            <a:xfrm>
              <a:off x="1758527" y="949901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设备状态表</a:t>
              </a:r>
            </a:p>
          </p:txBody>
        </p:sp>
        <p:sp>
          <p:nvSpPr>
            <p:cNvPr id="10" name="文本框 272">
              <a:extLst>
                <a:ext uri="{FF2B5EF4-FFF2-40B4-BE49-F238E27FC236}">
                  <a16:creationId xmlns:a16="http://schemas.microsoft.com/office/drawing/2014/main" id="{273855AE-7207-4B60-8F66-9D5A5520A987}"/>
                </a:ext>
              </a:extLst>
            </p:cNvPr>
            <p:cNvSpPr txBox="1"/>
            <p:nvPr/>
          </p:nvSpPr>
          <p:spPr>
            <a:xfrm>
              <a:off x="2943325" y="950865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检测结果表</a:t>
              </a:r>
            </a:p>
          </p:txBody>
        </p:sp>
        <p:sp>
          <p:nvSpPr>
            <p:cNvPr id="11" name="文本框 273">
              <a:extLst>
                <a:ext uri="{FF2B5EF4-FFF2-40B4-BE49-F238E27FC236}">
                  <a16:creationId xmlns:a16="http://schemas.microsoft.com/office/drawing/2014/main" id="{D18F359F-1067-49FA-B4BB-69C07157D222}"/>
                </a:ext>
              </a:extLst>
            </p:cNvPr>
            <p:cNvSpPr txBox="1"/>
            <p:nvPr/>
          </p:nvSpPr>
          <p:spPr>
            <a:xfrm>
              <a:off x="4128497" y="950904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检测状态表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4C9B3E38-275C-46F4-B7DE-BA11DA0E8894}"/>
                </a:ext>
              </a:extLst>
            </p:cNvPr>
            <p:cNvCxnSpPr>
              <a:stCxn id="8" idx="0"/>
              <a:endCxn id="11" idx="0"/>
            </p:cNvCxnSpPr>
            <p:nvPr/>
          </p:nvCxnSpPr>
          <p:spPr>
            <a:xfrm rot="16200000" flipH="1">
              <a:off x="2819071" y="-826517"/>
              <a:ext cx="336" cy="3554506"/>
            </a:xfrm>
            <a:prstGeom prst="bentConnector3">
              <a:avLst>
                <a:gd name="adj1" fmla="val -30278146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B066D0-C6A0-4DD1-B924-72AA3E2EB9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822099" y="714868"/>
              <a:ext cx="0" cy="137379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B90942-29E7-442E-B6C9-3601F5FBDFF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226522" y="852248"/>
              <a:ext cx="0" cy="97653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2D381F-DDB7-4673-BDD7-F44D07327B2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11321" y="852247"/>
              <a:ext cx="0" cy="98618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FACD202-70E3-4018-B2C8-E540E48BCEE0}"/>
              </a:ext>
            </a:extLst>
          </p:cNvPr>
          <p:cNvSpPr/>
          <p:nvPr/>
        </p:nvSpPr>
        <p:spPr>
          <a:xfrm>
            <a:off x="1222311" y="2558856"/>
            <a:ext cx="1575654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登入密码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权限等级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4B2F51-343D-40E9-8368-8E2BDF9914E6}"/>
              </a:ext>
            </a:extLst>
          </p:cNvPr>
          <p:cNvSpPr/>
          <p:nvPr/>
        </p:nvSpPr>
        <p:spPr>
          <a:xfrm>
            <a:off x="2867966" y="2578411"/>
            <a:ext cx="1575655" cy="7842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各工序时间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A4EF6-CF9A-45A9-B50D-89F767BE030F}"/>
              </a:ext>
            </a:extLst>
          </p:cNvPr>
          <p:cNvSpPr/>
          <p:nvPr/>
        </p:nvSpPr>
        <p:spPr>
          <a:xfrm>
            <a:off x="4513622" y="2578411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检测结果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图片路径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1942D-CBB1-4AD2-A6E2-47AC03219FA8}"/>
              </a:ext>
            </a:extLst>
          </p:cNvPr>
          <p:cNvSpPr/>
          <p:nvPr/>
        </p:nvSpPr>
        <p:spPr>
          <a:xfrm>
            <a:off x="6160526" y="2578411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检测日期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总检测数量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74559E4-22DF-4410-BEE0-CD8E7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33380"/>
              </p:ext>
            </p:extLst>
          </p:nvPr>
        </p:nvGraphicFramePr>
        <p:xfrm>
          <a:off x="951345" y="4142236"/>
          <a:ext cx="7323592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20024">
                  <a:extLst>
                    <a:ext uri="{9D8B030D-6E8A-4147-A177-3AD203B41FA5}">
                      <a16:colId xmlns:a16="http://schemas.microsoft.com/office/drawing/2014/main" val="3967980631"/>
                    </a:ext>
                  </a:extLst>
                </a:gridCol>
                <a:gridCol w="1220024">
                  <a:extLst>
                    <a:ext uri="{9D8B030D-6E8A-4147-A177-3AD203B41FA5}">
                      <a16:colId xmlns:a16="http://schemas.microsoft.com/office/drawing/2014/main" val="1841432396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4079767801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1862111668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3454024497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26932072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字段名称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字段描述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主键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自动递增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385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编号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int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446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日期时间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datatime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578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detect_time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检测用时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double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80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检测结果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230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path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图片路径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9257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前端界面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3310D-98D6-46C6-835F-76C595CED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1787208"/>
            <a:ext cx="360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7F602-2A1F-4FA9-A2A4-5C5B187CA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4298912"/>
            <a:ext cx="360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F7CE1-ADCB-4AE1-A09D-0E9BAAF840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4" y="4267060"/>
            <a:ext cx="3600000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A370F6-D7B8-4ECD-9200-1F02100D4C42}"/>
              </a:ext>
            </a:extLst>
          </p:cNvPr>
          <p:cNvSpPr/>
          <p:nvPr/>
        </p:nvSpPr>
        <p:spPr>
          <a:xfrm>
            <a:off x="359996" y="1283208"/>
            <a:ext cx="145424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登录页面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0BA0F-2DBD-4C89-8EE2-A80C3597C5AD}"/>
              </a:ext>
            </a:extLst>
          </p:cNvPr>
          <p:cNvSpPr/>
          <p:nvPr/>
        </p:nvSpPr>
        <p:spPr>
          <a:xfrm>
            <a:off x="5006694" y="3763060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缺陷图片查询页面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4B1660-05C7-4543-A64B-4F1D061E3A8F}"/>
              </a:ext>
            </a:extLst>
          </p:cNvPr>
          <p:cNvSpPr/>
          <p:nvPr/>
        </p:nvSpPr>
        <p:spPr>
          <a:xfrm>
            <a:off x="359996" y="3763060"/>
            <a:ext cx="214674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生产线监控页面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CF650C-7E9A-44A3-A764-36127A0E448B}"/>
              </a:ext>
            </a:extLst>
          </p:cNvPr>
          <p:cNvSpPr/>
          <p:nvPr/>
        </p:nvSpPr>
        <p:spPr>
          <a:xfrm>
            <a:off x="5006694" y="1283207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检测记录查询页面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61A4B8-9462-459F-AFAF-6977A17C19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6" y="1787207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  <p:grpSp>
        <p:nvGrpSpPr>
          <p:cNvPr id="6" name="画布 142">
            <a:extLst>
              <a:ext uri="{FF2B5EF4-FFF2-40B4-BE49-F238E27FC236}">
                <a16:creationId xmlns:a16="http://schemas.microsoft.com/office/drawing/2014/main" id="{A8EDA042-C81C-4595-94C4-C006690C52C3}"/>
              </a:ext>
            </a:extLst>
          </p:cNvPr>
          <p:cNvGrpSpPr/>
          <p:nvPr/>
        </p:nvGrpSpPr>
        <p:grpSpPr>
          <a:xfrm>
            <a:off x="2875955" y="1360576"/>
            <a:ext cx="7023824" cy="4730621"/>
            <a:chOff x="0" y="0"/>
            <a:chExt cx="5378450" cy="3670300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8C4B8D-C63E-4098-A74A-7ED7F86E0456}"/>
                </a:ext>
              </a:extLst>
            </p:cNvPr>
            <p:cNvSpPr/>
            <p:nvPr/>
          </p:nvSpPr>
          <p:spPr>
            <a:xfrm>
              <a:off x="0" y="0"/>
              <a:ext cx="5378450" cy="3670300"/>
            </a:xfrm>
            <a:prstGeom prst="rect">
              <a:avLst/>
            </a:prstGeom>
            <a:grpFill/>
          </p:spPr>
        </p:sp>
        <p:sp>
          <p:nvSpPr>
            <p:cNvPr id="8" name="文本框 359">
              <a:extLst>
                <a:ext uri="{FF2B5EF4-FFF2-40B4-BE49-F238E27FC236}">
                  <a16:creationId xmlns:a16="http://schemas.microsoft.com/office/drawing/2014/main" id="{011EF139-8AC1-4DEA-9CD8-937229E90E59}"/>
                </a:ext>
              </a:extLst>
            </p:cNvPr>
            <p:cNvSpPr txBox="1"/>
            <p:nvPr/>
          </p:nvSpPr>
          <p:spPr>
            <a:xfrm>
              <a:off x="2644620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23">
              <a:extLst>
                <a:ext uri="{FF2B5EF4-FFF2-40B4-BE49-F238E27FC236}">
                  <a16:creationId xmlns:a16="http://schemas.microsoft.com/office/drawing/2014/main" id="{4A1C3FB3-EDDF-49CA-AFAD-868F380D5094}"/>
                </a:ext>
              </a:extLst>
            </p:cNvPr>
            <p:cNvSpPr txBox="1"/>
            <p:nvPr/>
          </p:nvSpPr>
          <p:spPr>
            <a:xfrm>
              <a:off x="1104291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97B3D98E-F0FE-4C2A-8D85-2A0B7650D5E2}"/>
                </a:ext>
              </a:extLst>
            </p:cNvPr>
            <p:cNvSpPr/>
            <p:nvPr/>
          </p:nvSpPr>
          <p:spPr>
            <a:xfrm>
              <a:off x="1425505" y="140477"/>
              <a:ext cx="1079509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0D74632-37A0-4CB9-9847-CD1DEDEE7FA2}"/>
                </a:ext>
              </a:extLst>
            </p:cNvPr>
            <p:cNvSpPr/>
            <p:nvPr/>
          </p:nvSpPr>
          <p:spPr>
            <a:xfrm>
              <a:off x="1424524" y="751811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登入监控系统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4A13FBC3-104F-476C-91D4-751BE338C38D}"/>
                </a:ext>
              </a:extLst>
            </p:cNvPr>
            <p:cNvSpPr/>
            <p:nvPr/>
          </p:nvSpPr>
          <p:spPr>
            <a:xfrm>
              <a:off x="1316891" y="2771119"/>
              <a:ext cx="1296670" cy="78510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定时时间到？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D49E25FA-1926-4A26-BCC3-43E5DC18A619}"/>
                </a:ext>
              </a:extLst>
            </p:cNvPr>
            <p:cNvSpPr/>
            <p:nvPr/>
          </p:nvSpPr>
          <p:spPr>
            <a:xfrm>
              <a:off x="3103496" y="751394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88F9DBB8-E24A-4982-B4B1-B69C8B39E797}"/>
                </a:ext>
              </a:extLst>
            </p:cNvPr>
            <p:cNvSpPr/>
            <p:nvPr/>
          </p:nvSpPr>
          <p:spPr>
            <a:xfrm>
              <a:off x="3175827" y="2875452"/>
              <a:ext cx="1080210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09EB02F0-330E-41C4-BC78-752DE25A29B4}"/>
                </a:ext>
              </a:extLst>
            </p:cNvPr>
            <p:cNvSpPr/>
            <p:nvPr/>
          </p:nvSpPr>
          <p:spPr>
            <a:xfrm>
              <a:off x="1424524" y="1379824"/>
              <a:ext cx="1080380" cy="49116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设置轮询的时间间隔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2CF67BD0-70B2-4900-9D23-AADAF05308C8}"/>
                </a:ext>
              </a:extLst>
            </p:cNvPr>
            <p:cNvSpPr/>
            <p:nvPr/>
          </p:nvSpPr>
          <p:spPr>
            <a:xfrm>
              <a:off x="1425159" y="2202786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开启定时器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8D17F336-3691-48BA-9186-36E29D999AD4}"/>
                </a:ext>
              </a:extLst>
            </p:cNvPr>
            <p:cNvSpPr/>
            <p:nvPr/>
          </p:nvSpPr>
          <p:spPr>
            <a:xfrm>
              <a:off x="3104179" y="146923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6F62A2F9-881A-444F-B31D-EA5AF76873BD}"/>
                </a:ext>
              </a:extLst>
            </p:cNvPr>
            <p:cNvSpPr/>
            <p:nvPr/>
          </p:nvSpPr>
          <p:spPr>
            <a:xfrm>
              <a:off x="3104180" y="218678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更新页面和图表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BA7DF4-CB51-4DA6-A5C2-2B73C9BFF23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964714" y="455831"/>
              <a:ext cx="546" cy="29598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878DFC-58FE-484F-8AAA-BD7BBD534B7E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1964714" y="1048027"/>
              <a:ext cx="0" cy="33179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46CC4B3-70CC-4784-A8F1-6A99CFF125D9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964714" y="1870988"/>
              <a:ext cx="635" cy="33179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DD57390-864D-4E9D-97FF-72792B61D558}"/>
                </a:ext>
              </a:extLst>
            </p:cNvPr>
            <p:cNvCxnSpPr>
              <a:stCxn id="16" idx="2"/>
              <a:endCxn id="12" idx="0"/>
            </p:cNvCxnSpPr>
            <p:nvPr/>
          </p:nvCxnSpPr>
          <p:spPr>
            <a:xfrm flipH="1">
              <a:off x="1965226" y="2499002"/>
              <a:ext cx="123" cy="27211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4311E53B-95CA-4534-8131-AFDDFCBB166A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V="1">
              <a:off x="2613561" y="751394"/>
              <a:ext cx="1101935" cy="2412275"/>
            </a:xfrm>
            <a:prstGeom prst="bentConnector4">
              <a:avLst>
                <a:gd name="adj1" fmla="val 22231"/>
                <a:gd name="adj2" fmla="val 106253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596E8265-8FD3-402B-83CB-9632ADF27656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H="1">
              <a:off x="1316891" y="2633134"/>
              <a:ext cx="654148" cy="530537"/>
            </a:xfrm>
            <a:prstGeom prst="bentConnector3">
              <a:avLst>
                <a:gd name="adj1" fmla="val -33782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6C5F336-8CD8-43D9-9CB3-A49C96C531E8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3714999" y="1102441"/>
              <a:ext cx="1180" cy="3667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348CE45-D15B-41E7-875D-A418CC503DAC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716179" y="1765452"/>
              <a:ext cx="1" cy="42133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3B9DE5-96D9-4501-A3F7-631E15DF4AD5}"/>
                </a:ext>
              </a:extLst>
            </p:cNvPr>
            <p:cNvCxnSpPr>
              <a:stCxn id="18" idx="2"/>
              <a:endCxn id="14" idx="0"/>
            </p:cNvCxnSpPr>
            <p:nvPr/>
          </p:nvCxnSpPr>
          <p:spPr>
            <a:xfrm flipH="1">
              <a:off x="3715932" y="2483002"/>
              <a:ext cx="248" cy="3924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7C3FC5-6CBE-4440-B0A4-3D261FB5C1E3}"/>
              </a:ext>
            </a:extLst>
          </p:cNvPr>
          <p:cNvSpPr/>
          <p:nvPr/>
        </p:nvSpPr>
        <p:spPr>
          <a:xfrm>
            <a:off x="359996" y="1768396"/>
            <a:ext cx="3734409" cy="368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通过轮询的方式获取数据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设置定时器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技术局部更新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只需请求少量的数据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不用重新加载整个页面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12" y="214181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506999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检测结果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80142"/>
              </p:ext>
            </p:extLst>
          </p:nvPr>
        </p:nvGraphicFramePr>
        <p:xfrm>
          <a:off x="1872000" y="1972054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类别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检出率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98.72%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0.43%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388866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94459"/>
              </p:ext>
            </p:extLst>
          </p:nvPr>
        </p:nvGraphicFramePr>
        <p:xfrm>
          <a:off x="1872000" y="4448647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类别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en-US" sz="1600" kern="100" dirty="0" err="1">
                          <a:effectLst/>
                        </a:rPr>
                        <a:t>ms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最多用时</a:t>
                      </a:r>
                      <a:r>
                        <a:rPr lang="en-US" sz="1600" kern="100">
                          <a:effectLst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平均用时</a:t>
                      </a:r>
                      <a:r>
                        <a:rPr lang="en-US" sz="1600" kern="100">
                          <a:effectLst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25.9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25.7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36.3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25.1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41.7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41.5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31.1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80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深圳市某自动化公司合作项目</a:t>
            </a:r>
            <a:r>
              <a:rPr lang="en-US" altLang="zh-CN" sz="2000" dirty="0">
                <a:latin typeface="+mn-ea"/>
              </a:rPr>
              <a:t>--</a:t>
            </a:r>
            <a:r>
              <a:rPr lang="zh-CN" altLang="en-US" sz="2000" dirty="0">
                <a:latin typeface="+mn-ea"/>
              </a:rPr>
              <a:t>雾化器自动装配生产线。本课题负责生产线中的视觉检测和远程监控功能。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生产线中需要对雾化器装配结果进行检测，以保证产品质量。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对生产线进行远程监控，提高工厂的智能化。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5316314" y="4047068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1526181" y="3472232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20860D-F46F-411E-884A-813E3BD9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3663"/>
              </p:ext>
            </p:extLst>
          </p:nvPr>
        </p:nvGraphicFramePr>
        <p:xfrm>
          <a:off x="498022" y="2066980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42076">
                  <a:extLst>
                    <a:ext uri="{9D8B030D-6E8A-4147-A177-3AD203B41FA5}">
                      <a16:colId xmlns:a16="http://schemas.microsoft.com/office/drawing/2014/main" val="3710647997"/>
                    </a:ext>
                  </a:extLst>
                </a:gridCol>
                <a:gridCol w="1348686">
                  <a:extLst>
                    <a:ext uri="{9D8B030D-6E8A-4147-A177-3AD203B41FA5}">
                      <a16:colId xmlns:a16="http://schemas.microsoft.com/office/drawing/2014/main" val="1771183994"/>
                    </a:ext>
                  </a:extLst>
                </a:gridCol>
                <a:gridCol w="1369238">
                  <a:extLst>
                    <a:ext uri="{9D8B030D-6E8A-4147-A177-3AD203B41FA5}">
                      <a16:colId xmlns:a16="http://schemas.microsoft.com/office/drawing/2014/main" val="98655132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3063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97.93%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2.35%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8210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2470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25624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1.41%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92163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83.33%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995530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E1A1A0-96C1-4114-B1F9-D90019C41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35283"/>
              </p:ext>
            </p:extLst>
          </p:nvPr>
        </p:nvGraphicFramePr>
        <p:xfrm>
          <a:off x="4921856" y="2066980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41898">
                  <a:extLst>
                    <a:ext uri="{9D8B030D-6E8A-4147-A177-3AD203B41FA5}">
                      <a16:colId xmlns:a16="http://schemas.microsoft.com/office/drawing/2014/main" val="3778819173"/>
                    </a:ext>
                  </a:extLst>
                </a:gridCol>
                <a:gridCol w="1348612">
                  <a:extLst>
                    <a:ext uri="{9D8B030D-6E8A-4147-A177-3AD203B41FA5}">
                      <a16:colId xmlns:a16="http://schemas.microsoft.com/office/drawing/2014/main" val="1808546643"/>
                    </a:ext>
                  </a:extLst>
                </a:gridCol>
                <a:gridCol w="1369490">
                  <a:extLst>
                    <a:ext uri="{9D8B030D-6E8A-4147-A177-3AD203B41FA5}">
                      <a16:colId xmlns:a16="http://schemas.microsoft.com/office/drawing/2014/main" val="3330526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917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2.35%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5320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4539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4681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金属片异常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767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金属丝异常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83.33%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413588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原始深度学习算法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921856" y="1506999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提出的深度学习算法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444070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提出算法时间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70124"/>
              </p:ext>
            </p:extLst>
          </p:nvPr>
        </p:nvGraphicFramePr>
        <p:xfrm>
          <a:off x="498022" y="5061270"/>
          <a:ext cx="4680000" cy="72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31296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487304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6614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检测视频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52138"/>
              </p:ext>
            </p:extLst>
          </p:nvPr>
        </p:nvGraphicFramePr>
        <p:xfrm>
          <a:off x="1439995" y="2349000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测试次数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成功率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用户注册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用户登录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生产线监控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检测记录查询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缺陷图片查询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100%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800" y="187762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FB1735-FDFD-4315-8D9C-C6A07B66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7DC6A-8768-4138-829E-F7785B45EC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8FD51E95-AE02-4768-874E-7479CDDBE1D4}"/>
              </a:ext>
            </a:extLst>
          </p:cNvPr>
          <p:cNvSpPr/>
          <p:nvPr/>
        </p:nvSpPr>
        <p:spPr>
          <a:xfrm>
            <a:off x="359995" y="843128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总结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47884740-90D7-4B4D-82DE-6C10478A858A}"/>
              </a:ext>
            </a:extLst>
          </p:cNvPr>
          <p:cNvSpPr/>
          <p:nvPr/>
        </p:nvSpPr>
        <p:spPr>
          <a:xfrm>
            <a:off x="359995" y="4686445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A7041-AFD2-441C-99E7-270CABE07648}"/>
              </a:ext>
            </a:extLst>
          </p:cNvPr>
          <p:cNvSpPr/>
          <p:nvPr/>
        </p:nvSpPr>
        <p:spPr>
          <a:xfrm>
            <a:off x="359995" y="1313557"/>
            <a:ext cx="7936260" cy="3294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）提出了雾化器装配生产线的视觉检测与远程监控系统的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，搭建了视觉检测平台和上位机软件。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）提出了雾化器装配缺陷检测图像处理算法，针对不同的缺陷设计了相应的算法，缺陷检出率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，误检率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1.28%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）提出了缺陷分类的深度学习算法，融合了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算法可以检测出大缺陷，但对于小缺陷的检测能力较差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）完成了雾化器装配生产线远程监控系统的开发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采集生产线数据。对系统的前后端进行详细的设计，包括数据库服务器、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服务器、前端界面、前后端数据交互。</a:t>
            </a:r>
            <a:endParaRPr lang="zh-CN" altLang="zh-CN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4B718-8D0E-464A-8F79-46607FD870F9}"/>
              </a:ext>
            </a:extLst>
          </p:cNvPr>
          <p:cNvSpPr/>
          <p:nvPr/>
        </p:nvSpPr>
        <p:spPr>
          <a:xfrm>
            <a:off x="359995" y="5291022"/>
            <a:ext cx="793626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优化提出的深度学习算法，提高算法对小缺陷的检测准确率。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完善远程监控系统的功能和客户端界面，提高系统的并发能力。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0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7B26A-AC6D-496E-956C-2A4DC8D97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发表论文及其它成果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60471-CDCE-41BF-95B9-DC807B1DB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1B10F-7DC3-4387-9EF0-61E4A307E706}"/>
              </a:ext>
            </a:extLst>
          </p:cNvPr>
          <p:cNvSpPr/>
          <p:nvPr/>
        </p:nvSpPr>
        <p:spPr>
          <a:xfrm>
            <a:off x="719998" y="1544785"/>
            <a:ext cx="7576256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Jiankun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Caiying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 Assembly Defect Detection of Atomizers Based on Machine Vision[C]// Proc. 2019 4th ACM International Conference on Automation, Control and Robotics Engineering (CACRE)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Shenzhen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1-6.</a:t>
            </a:r>
            <a:endParaRPr lang="zh-CN" altLang="zh-CN" sz="1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3ED015-2CDC-4460-8D8F-57D341E435F2}"/>
              </a:ext>
            </a:extLst>
          </p:cNvPr>
          <p:cNvSpPr/>
          <p:nvPr/>
        </p:nvSpPr>
        <p:spPr>
          <a:xfrm>
            <a:off x="359995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已发表论文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36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22" y="2241384"/>
            <a:ext cx="6101156" cy="33574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22" y="2065436"/>
            <a:ext cx="3060000" cy="1800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F79470-C9DB-4082-A379-71382E849E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0" y="2065436"/>
            <a:ext cx="3060000" cy="180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949110" y="4512193"/>
            <a:ext cx="1440000" cy="18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69110" y="4512193"/>
            <a:ext cx="144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34022" y="4512193"/>
            <a:ext cx="3060000" cy="1800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5F6EFD6-57BC-4435-9B87-51CCEFBBB42F}"/>
              </a:ext>
            </a:extLst>
          </p:cNvPr>
          <p:cNvSpPr/>
          <p:nvPr/>
        </p:nvSpPr>
        <p:spPr>
          <a:xfrm>
            <a:off x="951345" y="1542256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汽车活塞检测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5137734" y="1542256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注射器检测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5234022" y="3992021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PCB</a:t>
            </a:r>
            <a:r>
              <a:rPr lang="zh-CN" altLang="en-US" sz="2000" dirty="0">
                <a:latin typeface="+mn-ea"/>
              </a:rPr>
              <a:t>板检测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949110" y="3992021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连接器孔检测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框 99">
            <a:extLst>
              <a:ext uri="{FF2B5EF4-FFF2-40B4-BE49-F238E27FC236}">
                <a16:creationId xmlns:a16="http://schemas.microsoft.com/office/drawing/2014/main" id="{5125A061-9875-4A6B-A98A-78463DC903A6}"/>
              </a:ext>
            </a:extLst>
          </p:cNvPr>
          <p:cNvSpPr txBox="1"/>
          <p:nvPr/>
        </p:nvSpPr>
        <p:spPr>
          <a:xfrm>
            <a:off x="1673133" y="3777929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550607" y="2487561"/>
            <a:ext cx="3109590" cy="1193928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45">
            <a:extLst>
              <a:ext uri="{FF2B5EF4-FFF2-40B4-BE49-F238E27FC236}">
                <a16:creationId xmlns:a16="http://schemas.microsoft.com/office/drawing/2014/main" id="{FE1A03B1-1848-4EE4-A11E-FEDB22DE5F78}"/>
              </a:ext>
            </a:extLst>
          </p:cNvPr>
          <p:cNvSpPr txBox="1"/>
          <p:nvPr/>
        </p:nvSpPr>
        <p:spPr>
          <a:xfrm>
            <a:off x="1686413" y="5755524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550607" y="4455064"/>
            <a:ext cx="3411792" cy="1188652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17" y="2229096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59998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的架构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装配检测系统方案设计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12854</TotalTime>
  <Words>2363</Words>
  <Application>Microsoft Office PowerPoint</Application>
  <PresentationFormat>全屏显示(4:3)</PresentationFormat>
  <Paragraphs>635</Paragraphs>
  <Slides>46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Microsoft Visio 绘图</vt:lpstr>
      <vt:lpstr>MathType 6.0 Equation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装配检测系统方案设计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248</cp:revision>
  <dcterms:created xsi:type="dcterms:W3CDTF">2018-09-10T06:21:16Z</dcterms:created>
  <dcterms:modified xsi:type="dcterms:W3CDTF">2019-11-19T13:52:14Z</dcterms:modified>
</cp:coreProperties>
</file>